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0" Type="http://schemas.openxmlformats.org/officeDocument/2006/relationships/slide" Target="slides/slide26.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jpg>
</file>

<file path=ppt/media/image11.gif>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 name="Shape 23"/>
        <p:cNvGrpSpPr/>
        <p:nvPr/>
      </p:nvGrpSpPr>
      <p:grpSpPr>
        <a:xfrm>
          <a:off x="0" y="0"/>
          <a:ext cx="0" cy="0"/>
          <a:chOff x="0" y="0"/>
          <a:chExt cx="0" cy="0"/>
        </a:xfrm>
      </p:grpSpPr>
      <p:sp>
        <p:nvSpPr>
          <p:cNvPr id="24" name="Google Shape;24;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25" name="Google Shape;25;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p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81" name="Google Shape;81;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p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87" name="Google Shape;87;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p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93" name="Google Shape;93;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p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99" name="Google Shape;99;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p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07" name="Google Shape;107;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p1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13" name="Google Shape;113;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p1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21" name="Google Shape;121;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p2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27" name="Google Shape;127;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p2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35" name="Google Shape;135;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p2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40" name="Google Shape;140;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 name="Shape 28"/>
        <p:cNvGrpSpPr/>
        <p:nvPr/>
      </p:nvGrpSpPr>
      <p:grpSpPr>
        <a:xfrm>
          <a:off x="0" y="0"/>
          <a:ext cx="0" cy="0"/>
          <a:chOff x="0" y="0"/>
          <a:chExt cx="0" cy="0"/>
        </a:xfrm>
      </p:grpSpPr>
      <p:sp>
        <p:nvSpPr>
          <p:cNvPr id="29" name="Google Shape;29;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30" name="Google Shape;30;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p2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46" name="Google Shape;146;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p2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55" name="Google Shape;155;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p2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62" name="Google Shape;162;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p2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68" name="Google Shape;168;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p2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75" name="Google Shape;175;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p2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82" name="Google Shape;182;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p2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187" name="Google Shape;187;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 name="Shape 33"/>
        <p:cNvGrpSpPr/>
        <p:nvPr/>
      </p:nvGrpSpPr>
      <p:grpSpPr>
        <a:xfrm>
          <a:off x="0" y="0"/>
          <a:ext cx="0" cy="0"/>
          <a:chOff x="0" y="0"/>
          <a:chExt cx="0" cy="0"/>
        </a:xfrm>
      </p:grpSpPr>
      <p:sp>
        <p:nvSpPr>
          <p:cNvPr id="34" name="Google Shape;34;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35" name="Google Shape;35;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 name="Shape 39"/>
        <p:cNvGrpSpPr/>
        <p:nvPr/>
      </p:nvGrpSpPr>
      <p:grpSpPr>
        <a:xfrm>
          <a:off x="0" y="0"/>
          <a:ext cx="0" cy="0"/>
          <a:chOff x="0" y="0"/>
          <a:chExt cx="0" cy="0"/>
        </a:xfrm>
      </p:grpSpPr>
      <p:sp>
        <p:nvSpPr>
          <p:cNvPr id="40" name="Google Shape;40;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41" name="Google Shape;41;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 name="Shape 46"/>
        <p:cNvGrpSpPr/>
        <p:nvPr/>
      </p:nvGrpSpPr>
      <p:grpSpPr>
        <a:xfrm>
          <a:off x="0" y="0"/>
          <a:ext cx="0" cy="0"/>
          <a:chOff x="0" y="0"/>
          <a:chExt cx="0" cy="0"/>
        </a:xfrm>
      </p:grpSpPr>
      <p:sp>
        <p:nvSpPr>
          <p:cNvPr id="47" name="Google Shape;47;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48" name="Google Shape;48;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 name="Shape 51"/>
        <p:cNvGrpSpPr/>
        <p:nvPr/>
      </p:nvGrpSpPr>
      <p:grpSpPr>
        <a:xfrm>
          <a:off x="0" y="0"/>
          <a:ext cx="0" cy="0"/>
          <a:chOff x="0" y="0"/>
          <a:chExt cx="0" cy="0"/>
        </a:xfrm>
      </p:grpSpPr>
      <p:sp>
        <p:nvSpPr>
          <p:cNvPr id="52" name="Google Shape;52;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53" name="Google Shape;53;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60" name="Google Shape;60;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66" name="Google Shape;66;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a:spcBef>
                <a:spcPts val="0"/>
              </a:spcBef>
              <a:spcAft>
                <a:spcPts val="0"/>
              </a:spcAft>
              <a:buNone/>
            </a:pPr>
            <a:r>
              <a:t/>
            </a:r>
            <a:endParaRPr/>
          </a:p>
        </p:txBody>
      </p:sp>
      <p:sp>
        <p:nvSpPr>
          <p:cNvPr id="75" name="Google Shape;75;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p:cSld name="Title Slide">
    <p:bg>
      <p:bgPr>
        <a:solidFill>
          <a:srgbClr val="3F3F3F"/>
        </a:solidFill>
      </p:bgPr>
    </p:bg>
    <p:spTree>
      <p:nvGrpSpPr>
        <p:cNvPr id="8" name="Shape 8"/>
        <p:cNvGrpSpPr/>
        <p:nvPr/>
      </p:nvGrpSpPr>
      <p:grpSpPr>
        <a:xfrm>
          <a:off x="0" y="0"/>
          <a:ext cx="0" cy="0"/>
          <a:chOff x="0" y="0"/>
          <a:chExt cx="0" cy="0"/>
        </a:xfrm>
      </p:grpSpPr>
      <p:sp>
        <p:nvSpPr>
          <p:cNvPr id="9" name="Google Shape;9;p2"/>
          <p:cNvSpPr/>
          <p:nvPr/>
        </p:nvSpPr>
        <p:spPr>
          <a:xfrm>
            <a:off x="0" y="0"/>
            <a:ext cx="9144000" cy="6858000"/>
          </a:xfrm>
          <a:prstGeom prst="rect">
            <a:avLst/>
          </a:prstGeom>
          <a:solidFill>
            <a:srgbClr val="1D1A36"/>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0" name="Google Shape;10;p2"/>
          <p:cNvSpPr/>
          <p:nvPr/>
        </p:nvSpPr>
        <p:spPr>
          <a:xfrm>
            <a:off x="427038" y="3736975"/>
            <a:ext cx="6335712" cy="34925"/>
          </a:xfrm>
          <a:prstGeom prst="flowChartProcess">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300"/>
              <a:buFont typeface="Calibri"/>
              <a:buNone/>
            </a:pPr>
            <a:r>
              <a:t/>
            </a:r>
            <a:endParaRPr b="0" i="0" sz="1300" u="none" cap="none" strike="noStrike">
              <a:solidFill>
                <a:srgbClr val="FFFFFF"/>
              </a:solidFill>
              <a:latin typeface="Arial"/>
              <a:ea typeface="Arial"/>
              <a:cs typeface="Arial"/>
              <a:sym typeface="Arial"/>
            </a:endParaRPr>
          </a:p>
        </p:txBody>
      </p:sp>
      <p:sp>
        <p:nvSpPr>
          <p:cNvPr id="11" name="Google Shape;11;p2"/>
          <p:cNvSpPr txBox="1"/>
          <p:nvPr/>
        </p:nvSpPr>
        <p:spPr>
          <a:xfrm>
            <a:off x="427038" y="3962400"/>
            <a:ext cx="3535362" cy="454025"/>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chemeClr val="lt1"/>
              </a:buClr>
              <a:buSzPts val="1950"/>
              <a:buFont typeface="Arial"/>
              <a:buNone/>
            </a:pPr>
            <a:r>
              <a:rPr b="1" i="0" lang="en-US" sz="1950" u="none" cap="none" strike="noStrike">
                <a:solidFill>
                  <a:schemeClr val="lt1"/>
                </a:solidFill>
                <a:latin typeface="Arial"/>
                <a:ea typeface="Arial"/>
                <a:cs typeface="Arial"/>
                <a:sym typeface="Arial"/>
              </a:rPr>
              <a:t>The Coding Bootcamp</a:t>
            </a:r>
            <a:endParaRPr b="0" i="0" sz="1950" u="none" cap="none" strike="noStrike">
              <a:solidFill>
                <a:schemeClr val="lt1"/>
              </a:solidFill>
              <a:latin typeface="Arial"/>
              <a:ea typeface="Arial"/>
              <a:cs typeface="Arial"/>
              <a:sym typeface="Arial"/>
            </a:endParaRPr>
          </a:p>
        </p:txBody>
      </p:sp>
      <p:sp>
        <p:nvSpPr>
          <p:cNvPr id="12" name="Google Shape;12;p2"/>
          <p:cNvSpPr txBox="1"/>
          <p:nvPr>
            <p:ph type="title"/>
          </p:nvPr>
        </p:nvSpPr>
        <p:spPr>
          <a:xfrm>
            <a:off x="390606" y="2953542"/>
            <a:ext cx="8229600" cy="87186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SzPts val="1400"/>
              <a:buNone/>
              <a:defRPr b="1" i="0" sz="4100" u="none" cap="none" strike="noStrike">
                <a:solidFill>
                  <a:schemeClr val="lt1"/>
                </a:solidFill>
                <a:latin typeface="Arial"/>
                <a:ea typeface="Arial"/>
                <a:cs typeface="Arial"/>
                <a:sym typeface="Arial"/>
              </a:defRPr>
            </a:lvl1pPr>
            <a:lvl2pPr lvl="1"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Blank">
  <p:cSld name="1_Blank">
    <p:bg>
      <p:bgPr>
        <a:solidFill>
          <a:srgbClr val="3F3F3F"/>
        </a:solidFill>
      </p:bgPr>
    </p:bg>
    <p:spTree>
      <p:nvGrpSpPr>
        <p:cNvPr id="13" name="Shape 13"/>
        <p:cNvGrpSpPr/>
        <p:nvPr/>
      </p:nvGrpSpPr>
      <p:grpSpPr>
        <a:xfrm>
          <a:off x="0" y="0"/>
          <a:ext cx="0" cy="0"/>
          <a:chOff x="0" y="0"/>
          <a:chExt cx="0" cy="0"/>
        </a:xfrm>
      </p:grpSpPr>
      <p:sp>
        <p:nvSpPr>
          <p:cNvPr id="14" name="Google Shape;14;p3"/>
          <p:cNvSpPr/>
          <p:nvPr/>
        </p:nvSpPr>
        <p:spPr>
          <a:xfrm>
            <a:off x="0" y="0"/>
            <a:ext cx="9144000" cy="6858000"/>
          </a:xfrm>
          <a:prstGeom prst="rect">
            <a:avLst/>
          </a:prstGeom>
          <a:solidFill>
            <a:srgbClr val="1D1A36"/>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chemeClr val="lt1"/>
              </a:solidFill>
              <a:latin typeface="Calibri"/>
              <a:ea typeface="Calibri"/>
              <a:cs typeface="Calibri"/>
              <a:sym typeface="Calibri"/>
            </a:endParaRPr>
          </a:p>
        </p:txBody>
      </p:sp>
      <p:sp>
        <p:nvSpPr>
          <p:cNvPr id="15" name="Google Shape;15;p3"/>
          <p:cNvSpPr/>
          <p:nvPr/>
        </p:nvSpPr>
        <p:spPr>
          <a:xfrm>
            <a:off x="427038" y="3736975"/>
            <a:ext cx="6335712" cy="34925"/>
          </a:xfrm>
          <a:prstGeom prst="flowChartProcess">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350"/>
              <a:buFont typeface="Calibri"/>
              <a:buNone/>
            </a:pPr>
            <a:r>
              <a:t/>
            </a:r>
            <a:endParaRPr b="0" i="0" sz="1350" u="none" cap="none" strike="noStrike">
              <a:solidFill>
                <a:schemeClr val="lt1"/>
              </a:solidFill>
              <a:latin typeface="Calibri"/>
              <a:ea typeface="Calibri"/>
              <a:cs typeface="Calibri"/>
              <a:sym typeface="Calibri"/>
            </a:endParaRPr>
          </a:p>
        </p:txBody>
      </p:sp>
      <p:sp>
        <p:nvSpPr>
          <p:cNvPr id="16" name="Google Shape;16;p3"/>
          <p:cNvSpPr txBox="1"/>
          <p:nvPr/>
        </p:nvSpPr>
        <p:spPr>
          <a:xfrm>
            <a:off x="1425575" y="3851275"/>
            <a:ext cx="6457950" cy="549275"/>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chemeClr val="dk1"/>
              </a:buClr>
              <a:buSzPts val="1800"/>
              <a:buFont typeface="Calibri"/>
              <a:buNone/>
            </a:pPr>
            <a:r>
              <a:t/>
            </a:r>
            <a:endParaRPr b="1" i="1" sz="1800" u="none" cap="none" strike="noStrike">
              <a:solidFill>
                <a:schemeClr val="lt1"/>
              </a:solidFill>
              <a:latin typeface="Arial"/>
              <a:ea typeface="Arial"/>
              <a:cs typeface="Arial"/>
              <a:sym typeface="Arial"/>
            </a:endParaRPr>
          </a:p>
        </p:txBody>
      </p:sp>
      <p:sp>
        <p:nvSpPr>
          <p:cNvPr id="17" name="Google Shape;17;p3"/>
          <p:cNvSpPr txBox="1"/>
          <p:nvPr>
            <p:ph type="title"/>
          </p:nvPr>
        </p:nvSpPr>
        <p:spPr>
          <a:xfrm>
            <a:off x="390606" y="2953542"/>
            <a:ext cx="8229600" cy="871860"/>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SzPts val="1400"/>
              <a:buNone/>
              <a:defRPr b="1" i="1" sz="4100" u="none" cap="none" strike="noStrike">
                <a:solidFill>
                  <a:schemeClr val="lt1"/>
                </a:solidFill>
                <a:latin typeface="Arial"/>
                <a:ea typeface="Arial"/>
                <a:cs typeface="Arial"/>
                <a:sym typeface="Arial"/>
              </a:defRPr>
            </a:lvl1pPr>
            <a:lvl2pPr lvl="1"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p:cSld name="Title and Content">
    <p:spTree>
      <p:nvGrpSpPr>
        <p:cNvPr id="18" name="Shape 18"/>
        <p:cNvGrpSpPr/>
        <p:nvPr/>
      </p:nvGrpSpPr>
      <p:grpSpPr>
        <a:xfrm>
          <a:off x="0" y="0"/>
          <a:ext cx="0" cy="0"/>
          <a:chOff x="0" y="0"/>
          <a:chExt cx="0" cy="0"/>
        </a:xfrm>
      </p:grpSpPr>
      <p:sp>
        <p:nvSpPr>
          <p:cNvPr id="19" name="Google Shape;19;p4"/>
          <p:cNvSpPr/>
          <p:nvPr/>
        </p:nvSpPr>
        <p:spPr>
          <a:xfrm>
            <a:off x="0" y="6418263"/>
            <a:ext cx="9155113" cy="458787"/>
          </a:xfrm>
          <a:prstGeom prst="flowChartProcess">
            <a:avLst/>
          </a:prstGeom>
          <a:solidFill>
            <a:srgbClr val="1D1A3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300"/>
              <a:buFont typeface="Calibri"/>
              <a:buNone/>
            </a:pPr>
            <a:r>
              <a:t/>
            </a:r>
            <a:endParaRPr b="0" i="0" sz="1300" u="none" cap="none" strike="noStrike">
              <a:solidFill>
                <a:srgbClr val="FFFFFF"/>
              </a:solidFill>
              <a:latin typeface="Arial"/>
              <a:ea typeface="Arial"/>
              <a:cs typeface="Arial"/>
              <a:sym typeface="Arial"/>
            </a:endParaRPr>
          </a:p>
        </p:txBody>
      </p:sp>
      <p:cxnSp>
        <p:nvCxnSpPr>
          <p:cNvPr id="20" name="Google Shape;20;p4"/>
          <p:cNvCxnSpPr/>
          <p:nvPr/>
        </p:nvCxnSpPr>
        <p:spPr>
          <a:xfrm>
            <a:off x="0" y="654050"/>
            <a:ext cx="9144000" cy="0"/>
          </a:xfrm>
          <a:prstGeom prst="straightConnector1">
            <a:avLst/>
          </a:prstGeom>
          <a:noFill/>
          <a:ln cap="flat" cmpd="sng" w="41275">
            <a:solidFill>
              <a:srgbClr val="C83232"/>
            </a:solidFill>
            <a:prstDash val="solid"/>
            <a:miter lim="800000"/>
            <a:headEnd len="sm" w="sm" type="none"/>
            <a:tailEnd len="sm" w="sm" type="none"/>
          </a:ln>
        </p:spPr>
      </p:cxnSp>
      <p:sp>
        <p:nvSpPr>
          <p:cNvPr id="21" name="Google Shape;21;p4"/>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SzPts val="1400"/>
              <a:buNone/>
              <a:defRPr b="1" i="0" sz="2400" u="none" cap="none" strike="noStrike">
                <a:solidFill>
                  <a:schemeClr val="dk1"/>
                </a:solidFill>
                <a:latin typeface="Arial"/>
                <a:ea typeface="Arial"/>
                <a:cs typeface="Arial"/>
                <a:sym typeface="Arial"/>
              </a:defRPr>
            </a:lvl1pPr>
            <a:lvl2pPr lvl="1"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Tree>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 Only">
    <p:spTree>
      <p:nvGrpSpPr>
        <p:cNvPr id="22" name="Shape 2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8650" y="365125"/>
            <a:ext cx="7886700" cy="1325563"/>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1pPr>
            <a:lvl2pPr lvl="1"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2pPr>
            <a:lvl3pPr lvl="2"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3pPr>
            <a:lvl4pPr lvl="3"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4pPr>
            <a:lvl5pPr lvl="4"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5pPr>
            <a:lvl6pPr lvl="5"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6pPr>
            <a:lvl7pPr lvl="6"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7pPr>
            <a:lvl8pPr lvl="7"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8pPr>
            <a:lvl9pPr lvl="8" marR="0" rtl="0" algn="l">
              <a:lnSpc>
                <a:spcPct val="90000"/>
              </a:lnSpc>
              <a:spcBef>
                <a:spcPts val="0"/>
              </a:spcBef>
              <a:spcAft>
                <a:spcPts val="0"/>
              </a:spcAft>
              <a:buSzPts val="1400"/>
              <a:buNone/>
              <a:defRPr b="0" i="0" sz="4400" u="none" cap="none" strike="noStrike">
                <a:solidFill>
                  <a:schemeClr val="dk1"/>
                </a:solidFill>
                <a:latin typeface="Calibri"/>
                <a:ea typeface="Calibri"/>
                <a:cs typeface="Calibri"/>
                <a:sym typeface="Calibri"/>
              </a:defRPr>
            </a:lvl9pPr>
          </a:lstStyle>
          <a:p/>
        </p:txBody>
      </p:sp>
      <p:sp>
        <p:nvSpPr>
          <p:cNvPr id="7" name="Google Shape;7;p1"/>
          <p:cNvSpPr txBox="1"/>
          <p:nvPr>
            <p:ph idx="1" type="body"/>
          </p:nvPr>
        </p:nvSpPr>
        <p:spPr>
          <a:xfrm>
            <a:off x="628650" y="1825625"/>
            <a:ext cx="7886700" cy="4351338"/>
          </a:xfrm>
          <a:prstGeom prst="rect">
            <a:avLst/>
          </a:prstGeom>
          <a:noFill/>
          <a:ln>
            <a:noFill/>
          </a:ln>
        </p:spPr>
        <p:txBody>
          <a:bodyPr anchorCtr="0" anchor="t" bIns="45700" lIns="91425" spcFirstLastPara="1" rIns="91425" wrap="square" tIns="45700"/>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 name="Shape 26"/>
        <p:cNvGrpSpPr/>
        <p:nvPr/>
      </p:nvGrpSpPr>
      <p:grpSpPr>
        <a:xfrm>
          <a:off x="0" y="0"/>
          <a:ext cx="0" cy="0"/>
          <a:chOff x="0" y="0"/>
          <a:chExt cx="0" cy="0"/>
        </a:xfrm>
      </p:grpSpPr>
      <p:sp>
        <p:nvSpPr>
          <p:cNvPr id="27" name="Google Shape;27;p6"/>
          <p:cNvSpPr txBox="1"/>
          <p:nvPr>
            <p:ph type="title"/>
          </p:nvPr>
        </p:nvSpPr>
        <p:spPr>
          <a:xfrm>
            <a:off x="390606" y="2953542"/>
            <a:ext cx="8229600" cy="87186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4100" u="none" cap="none" strike="noStrike">
                <a:solidFill>
                  <a:schemeClr val="lt1"/>
                </a:solidFill>
                <a:latin typeface="Arial"/>
                <a:ea typeface="Arial"/>
                <a:cs typeface="Arial"/>
                <a:sym typeface="Arial"/>
              </a:rPr>
              <a:t>Know Thy Node</a:t>
            </a:r>
            <a:endParaRPr b="1" i="0" sz="4100" u="none" cap="none" strike="noStrike">
              <a:solidFill>
                <a:schemeClr val="lt1"/>
              </a:solidFill>
              <a:latin typeface="Arial"/>
              <a:ea typeface="Arial"/>
              <a:cs typeface="Arial"/>
              <a:sym typeface="Arial"/>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5"/>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Key Question</a:t>
            </a:r>
            <a:endParaRPr/>
          </a:p>
        </p:txBody>
      </p:sp>
      <p:sp>
        <p:nvSpPr>
          <p:cNvPr id="84" name="Google Shape;84;p15"/>
          <p:cNvSpPr/>
          <p:nvPr/>
        </p:nvSpPr>
        <p:spPr>
          <a:xfrm>
            <a:off x="533400" y="2987553"/>
            <a:ext cx="8229600" cy="609468"/>
          </a:xfrm>
          <a:prstGeom prst="rect">
            <a:avLst/>
          </a:prstGeom>
          <a:noFill/>
          <a:ln>
            <a:noFill/>
          </a:ln>
        </p:spPr>
        <p:txBody>
          <a:bodyPr anchorCtr="0" anchor="ctr" bIns="45700" lIns="45700" spcFirstLastPara="1" rIns="45700" wrap="square" tIns="45700">
            <a:noAutofit/>
          </a:bodyPr>
          <a:lstStyle/>
          <a:p>
            <a:pPr indent="0" lvl="0" marL="0" marR="0" rtl="0" algn="ctr">
              <a:lnSpc>
                <a:spcPct val="80000"/>
              </a:lnSpc>
              <a:spcBef>
                <a:spcPts val="0"/>
              </a:spcBef>
              <a:spcAft>
                <a:spcPts val="0"/>
              </a:spcAft>
              <a:buClr>
                <a:srgbClr val="000000"/>
              </a:buClr>
              <a:buSzPts val="3700"/>
              <a:buFont typeface="Arial"/>
              <a:buNone/>
            </a:pPr>
            <a:r>
              <a:rPr b="1" i="1" lang="en-US" sz="3700" u="none" cap="none" strike="noStrike">
                <a:solidFill>
                  <a:srgbClr val="000000"/>
                </a:solidFill>
                <a:latin typeface="Arial"/>
                <a:ea typeface="Arial"/>
                <a:cs typeface="Arial"/>
                <a:sym typeface="Arial"/>
              </a:rPr>
              <a:t>Examples of “Server-Side” Code? </a:t>
            </a:r>
            <a:endParaRPr/>
          </a:p>
        </p:txBody>
      </p:sp>
    </p:spTree>
  </p:cSld>
  <p:clrMapOvr>
    <a:masterClrMapping/>
  </p:clrMapOvr>
  <p:transition spd="slow">
    <p:fade thruBlk="1"/>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6"/>
          <p:cNvSpPr txBox="1"/>
          <p:nvPr>
            <p:ph type="title"/>
          </p:nvPr>
        </p:nvSpPr>
        <p:spPr>
          <a:xfrm>
            <a:off x="304800" y="-1"/>
            <a:ext cx="6553200" cy="653856"/>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Server-Side Code in Action!</a:t>
            </a:r>
            <a:endParaRPr/>
          </a:p>
        </p:txBody>
      </p:sp>
      <p:sp>
        <p:nvSpPr>
          <p:cNvPr id="90" name="Google Shape;90;p16"/>
          <p:cNvSpPr/>
          <p:nvPr/>
        </p:nvSpPr>
        <p:spPr>
          <a:xfrm>
            <a:off x="304800" y="914400"/>
            <a:ext cx="8610600" cy="3993069"/>
          </a:xfrm>
          <a:prstGeom prst="rect">
            <a:avLst/>
          </a:prstGeom>
          <a:noFill/>
          <a:ln>
            <a:noFill/>
          </a:ln>
        </p:spPr>
        <p:txBody>
          <a:bodyPr anchorCtr="0" anchor="t" bIns="45700" lIns="45700" spcFirstLastPara="1" rIns="45700" wrap="square" tIns="45700">
            <a:noAutofit/>
          </a:bodyPr>
          <a:lstStyle/>
          <a:p>
            <a:pPr indent="-342900" lvl="0" marL="3429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API that parse URL parameters to provide selective JSON</a:t>
            </a:r>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a:p>
            <a:pPr indent="-342900" lvl="0" marL="3429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Firebase methods that provide a timestamp</a:t>
            </a:r>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a:p>
            <a:pPr indent="-342900" lvl="0" marL="3429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Clicking an invoice that provides a PDF report</a:t>
            </a:r>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a:p>
            <a:pPr indent="-342900" lvl="0" marL="3429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Image processing software that takes an image, applies a filter, then saves the new version</a:t>
            </a:r>
            <a:endParaRPr/>
          </a:p>
          <a:p>
            <a:pPr indent="-228600" lvl="0" marL="34290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a:p>
            <a:pPr indent="-342900" lvl="0" marL="342900" marR="0" rtl="0" algn="l">
              <a:lnSpc>
                <a:spcPct val="100000"/>
              </a:lnSpc>
              <a:spcBef>
                <a:spcPts val="0"/>
              </a:spcBef>
              <a:spcAft>
                <a:spcPts val="0"/>
              </a:spcAft>
              <a:buClr>
                <a:srgbClr val="000000"/>
              </a:buClr>
              <a:buSzPts val="2400"/>
              <a:buFont typeface="Arial"/>
              <a:buChar char="•"/>
            </a:pPr>
            <a:r>
              <a:rPr b="0" i="0" lang="en-US" sz="2400" u="none" cap="none" strike="noStrike">
                <a:solidFill>
                  <a:srgbClr val="000000"/>
                </a:solidFill>
                <a:latin typeface="Arial"/>
                <a:ea typeface="Arial"/>
                <a:cs typeface="Arial"/>
                <a:sym typeface="Arial"/>
              </a:rPr>
              <a:t>Google providing “results” relevant to your searches on other sites. </a:t>
            </a:r>
            <a:endParaRPr/>
          </a:p>
        </p:txBody>
      </p:sp>
    </p:spTree>
  </p:cSld>
  <p:clrMapOvr>
    <a:masterClrMapping/>
  </p:clrMapOvr>
  <p:transition spd="slow">
    <p:fade thruBlk="1"/>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7"/>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Critical Question</a:t>
            </a:r>
            <a:endParaRPr/>
          </a:p>
        </p:txBody>
      </p:sp>
      <p:sp>
        <p:nvSpPr>
          <p:cNvPr id="96" name="Google Shape;96;p17"/>
          <p:cNvSpPr/>
          <p:nvPr/>
        </p:nvSpPr>
        <p:spPr>
          <a:xfrm>
            <a:off x="1438275" y="2958711"/>
            <a:ext cx="6457951" cy="819552"/>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rgbClr val="000000"/>
              </a:buClr>
              <a:buSzPts val="5100"/>
              <a:buFont typeface="Arial"/>
              <a:buNone/>
            </a:pPr>
            <a:r>
              <a:rPr b="1" i="1" lang="en-US" sz="5100" u="none" cap="none" strike="noStrike">
                <a:solidFill>
                  <a:srgbClr val="000000"/>
                </a:solidFill>
                <a:latin typeface="Arial"/>
                <a:ea typeface="Arial"/>
                <a:cs typeface="Arial"/>
                <a:sym typeface="Arial"/>
              </a:rPr>
              <a:t>What is a “server”?</a:t>
            </a:r>
            <a:endParaRPr/>
          </a:p>
        </p:txBody>
      </p:sp>
    </p:spTree>
  </p:cSld>
  <p:clrMapOvr>
    <a:masterClrMapping/>
  </p:clrMapOvr>
  <p:transition spd="slow">
    <p:fade thruBlk="1"/>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8"/>
          <p:cNvSpPr/>
          <p:nvPr/>
        </p:nvSpPr>
        <p:spPr>
          <a:xfrm>
            <a:off x="0" y="990600"/>
            <a:ext cx="9144000" cy="4114800"/>
          </a:xfrm>
          <a:prstGeom prst="rect">
            <a:avLst/>
          </a:prstGeom>
          <a:solidFill>
            <a:srgbClr val="DEEBF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02" name="Google Shape;102;p18"/>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Definition of “Server”</a:t>
            </a:r>
            <a:endParaRPr/>
          </a:p>
        </p:txBody>
      </p:sp>
      <p:sp>
        <p:nvSpPr>
          <p:cNvPr id="103" name="Google Shape;103;p18"/>
          <p:cNvSpPr/>
          <p:nvPr/>
        </p:nvSpPr>
        <p:spPr>
          <a:xfrm>
            <a:off x="457200" y="1066800"/>
            <a:ext cx="8229600" cy="3520441"/>
          </a:xfrm>
          <a:prstGeom prst="rect">
            <a:avLst/>
          </a:prstGeom>
          <a:noFill/>
          <a:ln>
            <a:noFill/>
          </a:ln>
        </p:spPr>
        <p:txBody>
          <a:bodyPr anchorCtr="0" anchor="t" bIns="45700" lIns="45700" spcFirstLastPara="1" rIns="45700" wrap="square" tIns="45700">
            <a:noAutofit/>
          </a:bodyPr>
          <a:lstStyle/>
          <a:p>
            <a:pPr indent="0" lvl="0" marL="0" marR="0" rtl="0" algn="l">
              <a:lnSpc>
                <a:spcPct val="90000"/>
              </a:lnSpc>
              <a:spcBef>
                <a:spcPts val="0"/>
              </a:spcBef>
              <a:spcAft>
                <a:spcPts val="0"/>
              </a:spcAft>
              <a:buClr>
                <a:srgbClr val="000000"/>
              </a:buClr>
              <a:buSzPts val="2000"/>
              <a:buFont typeface="Arial"/>
              <a:buNone/>
            </a:pPr>
            <a:r>
              <a:rPr b="1" i="0" lang="en-US" sz="2000" u="sng" cap="none" strike="noStrike">
                <a:solidFill>
                  <a:srgbClr val="000000"/>
                </a:solidFill>
                <a:latin typeface="Arial"/>
                <a:ea typeface="Arial"/>
                <a:cs typeface="Arial"/>
                <a:sym typeface="Arial"/>
              </a:rPr>
              <a:t>A web server takes a client request and gives something back</a:t>
            </a:r>
            <a:endParaRPr b="0" i="0" sz="2800" u="none" cap="none" strike="noStrike">
              <a:solidFill>
                <a:srgbClr val="000000"/>
              </a:solidFill>
              <a:latin typeface="Calibri"/>
              <a:ea typeface="Calibri"/>
              <a:cs typeface="Calibri"/>
              <a:sym typeface="Calibri"/>
            </a:endParaRPr>
          </a:p>
          <a:p>
            <a:pPr indent="0" lvl="0" marL="0" marR="0" rtl="0" algn="l">
              <a:lnSpc>
                <a:spcPct val="90000"/>
              </a:lnSpc>
              <a:spcBef>
                <a:spcPts val="1000"/>
              </a:spcBef>
              <a:spcAft>
                <a:spcPts val="0"/>
              </a:spcAft>
              <a:buClr>
                <a:srgbClr val="000000"/>
              </a:buClr>
              <a:buSzPts val="2800"/>
              <a:buFont typeface="Arial"/>
              <a:buNone/>
            </a:pPr>
            <a:r>
              <a:t/>
            </a:r>
            <a:endParaRPr b="0" i="0" sz="2800" u="none" cap="none" strike="noStrike">
              <a:solidFill>
                <a:srgbClr val="000000"/>
              </a:solidFill>
              <a:latin typeface="Calibri"/>
              <a:ea typeface="Calibri"/>
              <a:cs typeface="Calibri"/>
              <a:sym typeface="Calibri"/>
            </a:endParaRPr>
          </a:p>
          <a:p>
            <a:pPr indent="0" lvl="0" marL="0" marR="0" rtl="0" algn="l">
              <a:lnSpc>
                <a:spcPct val="90000"/>
              </a:lnSpc>
              <a:spcBef>
                <a:spcPts val="100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“A web browser lets a user request a resource. The web server gets the request, finds the resource, and returns something to the user. Sometimes the resource is an </a:t>
            </a:r>
            <a:r>
              <a:rPr b="0" i="1" lang="en-US" sz="2000" u="none" cap="none" strike="noStrike">
                <a:solidFill>
                  <a:srgbClr val="000000"/>
                </a:solidFill>
                <a:latin typeface="Arial"/>
                <a:ea typeface="Arial"/>
                <a:cs typeface="Arial"/>
                <a:sym typeface="Arial"/>
              </a:rPr>
              <a:t>HTML</a:t>
            </a:r>
            <a:r>
              <a:rPr b="0" i="0" lang="en-US" sz="2000" u="none" cap="none" strike="noStrike">
                <a:solidFill>
                  <a:srgbClr val="000000"/>
                </a:solidFill>
                <a:latin typeface="Arial"/>
                <a:ea typeface="Arial"/>
                <a:cs typeface="Arial"/>
                <a:sym typeface="Arial"/>
              </a:rPr>
              <a:t> page. Sometimes it's a picture. Or a sound file. Or even a PDF document. Doesn't matter--the client asks for the thing (resource) [or action] and the server sends it back.”</a:t>
            </a:r>
            <a:endParaRPr b="0" i="0" sz="2800" u="none" cap="none" strike="noStrike">
              <a:solidFill>
                <a:srgbClr val="000000"/>
              </a:solidFill>
              <a:latin typeface="Calibri"/>
              <a:ea typeface="Calibri"/>
              <a:cs typeface="Calibri"/>
              <a:sym typeface="Calibri"/>
            </a:endParaRPr>
          </a:p>
          <a:p>
            <a:pPr indent="0" lvl="0" marL="0" marR="0" rtl="0" algn="l">
              <a:lnSpc>
                <a:spcPct val="90000"/>
              </a:lnSpc>
              <a:spcBef>
                <a:spcPts val="1000"/>
              </a:spcBef>
              <a:spcAft>
                <a:spcPts val="0"/>
              </a:spcAft>
              <a:buClr>
                <a:srgbClr val="000000"/>
              </a:buClr>
              <a:buSzPts val="2800"/>
              <a:buFont typeface="Arial"/>
              <a:buNone/>
            </a:pPr>
            <a:r>
              <a:t/>
            </a:r>
            <a:endParaRPr b="0" i="0" sz="2800" u="none" cap="none" strike="noStrike">
              <a:solidFill>
                <a:srgbClr val="000000"/>
              </a:solidFill>
              <a:latin typeface="Calibri"/>
              <a:ea typeface="Calibri"/>
              <a:cs typeface="Calibri"/>
              <a:sym typeface="Calibri"/>
            </a:endParaRPr>
          </a:p>
          <a:p>
            <a:pPr indent="0" lvl="0" marL="0" marR="0" rtl="0" algn="l">
              <a:lnSpc>
                <a:spcPct val="90000"/>
              </a:lnSpc>
              <a:spcBef>
                <a:spcPts val="100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 When we say "server", we mean either the physical (hardware) or the web server application (software) [that actually runs the server commands]”</a:t>
            </a:r>
            <a:endParaRPr/>
          </a:p>
        </p:txBody>
      </p:sp>
      <p:sp>
        <p:nvSpPr>
          <p:cNvPr id="104" name="Google Shape;104;p18"/>
          <p:cNvSpPr/>
          <p:nvPr/>
        </p:nvSpPr>
        <p:spPr>
          <a:xfrm>
            <a:off x="457200" y="5334000"/>
            <a:ext cx="8458200" cy="350662"/>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1" lang="en-US" sz="1800" u="none" cap="none" strike="noStrike">
                <a:solidFill>
                  <a:srgbClr val="000000"/>
                </a:solidFill>
                <a:latin typeface="Arial"/>
                <a:ea typeface="Arial"/>
                <a:cs typeface="Arial"/>
                <a:sym typeface="Arial"/>
              </a:rPr>
              <a:t>Kathy Sierra, Author of Head First Servlets and JSP</a:t>
            </a:r>
            <a:endParaRPr/>
          </a:p>
        </p:txBody>
      </p:sp>
    </p:spTree>
  </p:cSld>
  <p:clrMapOvr>
    <a:masterClrMapping/>
  </p:clrMapOvr>
  <p:transition spd="slow">
    <p:fade thruBlk="1"/>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Server Definition</a:t>
            </a:r>
            <a:endParaRPr/>
          </a:p>
        </p:txBody>
      </p:sp>
      <p:pic>
        <p:nvPicPr>
          <p:cNvPr id="110" name="Google Shape;110;p19"/>
          <p:cNvPicPr preferRelativeResize="0"/>
          <p:nvPr/>
        </p:nvPicPr>
        <p:blipFill rotWithShape="1">
          <a:blip r:embed="rId3">
            <a:alphaModFix/>
          </a:blip>
          <a:srcRect b="0" l="0" r="15753" t="47530"/>
          <a:stretch/>
        </p:blipFill>
        <p:spPr>
          <a:xfrm>
            <a:off x="304800" y="914400"/>
            <a:ext cx="8620595" cy="5181600"/>
          </a:xfrm>
          <a:prstGeom prst="rect">
            <a:avLst/>
          </a:prstGeom>
          <a:noFill/>
          <a:ln cap="flat" cmpd="sng" w="9525">
            <a:solidFill>
              <a:srgbClr val="5B9BD5"/>
            </a:solidFill>
            <a:prstDash val="solid"/>
            <a:round/>
            <a:headEnd len="sm" w="sm" type="none"/>
            <a:tailEnd len="sm" w="sm" type="none"/>
          </a:ln>
        </p:spPr>
      </p:pic>
    </p:spTree>
  </p:cSld>
  <p:clrMapOvr>
    <a:masterClrMapping/>
  </p:clrMapOvr>
  <p:transition spd="slow">
    <p:fade thruBlk="1"/>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0"/>
          <p:cNvSpPr/>
          <p:nvPr/>
        </p:nvSpPr>
        <p:spPr>
          <a:xfrm>
            <a:off x="0" y="1066800"/>
            <a:ext cx="9144000" cy="2819400"/>
          </a:xfrm>
          <a:prstGeom prst="rect">
            <a:avLst/>
          </a:prstGeom>
          <a:solidFill>
            <a:srgbClr val="DEEBF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16" name="Google Shape;116;p20"/>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Definition of “Web Client”</a:t>
            </a:r>
            <a:endParaRPr/>
          </a:p>
        </p:txBody>
      </p:sp>
      <p:sp>
        <p:nvSpPr>
          <p:cNvPr id="117" name="Google Shape;117;p20"/>
          <p:cNvSpPr/>
          <p:nvPr/>
        </p:nvSpPr>
        <p:spPr>
          <a:xfrm>
            <a:off x="457200" y="1143000"/>
            <a:ext cx="8229600" cy="2475279"/>
          </a:xfrm>
          <a:prstGeom prst="rect">
            <a:avLst/>
          </a:prstGeom>
          <a:noFill/>
          <a:ln>
            <a:noFill/>
          </a:ln>
        </p:spPr>
        <p:txBody>
          <a:bodyPr anchorCtr="0" anchor="t" bIns="45700" lIns="45700" spcFirstLastPara="1" rIns="45700" wrap="square" tIns="45700">
            <a:noAutofit/>
          </a:bodyPr>
          <a:lstStyle/>
          <a:p>
            <a:pPr indent="0" lvl="0" marL="0" marR="0" rtl="0" algn="l">
              <a:lnSpc>
                <a:spcPct val="90000"/>
              </a:lnSpc>
              <a:spcBef>
                <a:spcPts val="0"/>
              </a:spcBef>
              <a:spcAft>
                <a:spcPts val="0"/>
              </a:spcAft>
              <a:buClr>
                <a:srgbClr val="000000"/>
              </a:buClr>
              <a:buSzPts val="2000"/>
              <a:buFont typeface="Arial"/>
              <a:buNone/>
            </a:pPr>
            <a:r>
              <a:rPr b="1" i="0" lang="en-US" sz="2000" u="sng" cap="none" strike="noStrike">
                <a:solidFill>
                  <a:srgbClr val="000000"/>
                </a:solidFill>
                <a:latin typeface="Arial"/>
                <a:ea typeface="Arial"/>
                <a:cs typeface="Arial"/>
                <a:sym typeface="Arial"/>
              </a:rPr>
              <a:t>Web clients let the user request something on the server and then shows the result (response) </a:t>
            </a:r>
            <a:r>
              <a:rPr b="1" lang="en-US" sz="2000" u="sng"/>
              <a:t>sent by the</a:t>
            </a:r>
            <a:r>
              <a:rPr b="1" i="0" lang="en-US" sz="2000" u="sng" cap="none" strike="noStrike">
                <a:solidFill>
                  <a:srgbClr val="000000"/>
                </a:solidFill>
                <a:latin typeface="Arial"/>
                <a:ea typeface="Arial"/>
                <a:cs typeface="Arial"/>
                <a:sym typeface="Arial"/>
              </a:rPr>
              <a:t> server.</a:t>
            </a:r>
            <a:endParaRPr b="0" i="0" sz="2800" u="none" cap="none" strike="noStrike">
              <a:solidFill>
                <a:srgbClr val="000000"/>
              </a:solidFill>
              <a:latin typeface="Calibri"/>
              <a:ea typeface="Calibri"/>
              <a:cs typeface="Calibri"/>
              <a:sym typeface="Calibri"/>
            </a:endParaRPr>
          </a:p>
          <a:p>
            <a:pPr indent="0" lvl="0" marL="0" marR="0" rtl="0" algn="l">
              <a:lnSpc>
                <a:spcPct val="90000"/>
              </a:lnSpc>
              <a:spcBef>
                <a:spcPts val="1000"/>
              </a:spcBef>
              <a:spcAft>
                <a:spcPts val="0"/>
              </a:spcAft>
              <a:buClr>
                <a:srgbClr val="000000"/>
              </a:buClr>
              <a:buSzPts val="2800"/>
              <a:buFont typeface="Arial"/>
              <a:buNone/>
            </a:pPr>
            <a:r>
              <a:t/>
            </a:r>
            <a:endParaRPr b="0" i="0" sz="2800" u="none" cap="none" strike="noStrike">
              <a:solidFill>
                <a:srgbClr val="000000"/>
              </a:solidFill>
              <a:latin typeface="Calibri"/>
              <a:ea typeface="Calibri"/>
              <a:cs typeface="Calibri"/>
              <a:sym typeface="Calibri"/>
            </a:endParaRPr>
          </a:p>
          <a:p>
            <a:pPr indent="0" lvl="0" marL="0" marR="0" rtl="0" algn="l">
              <a:lnSpc>
                <a:spcPct val="90000"/>
              </a:lnSpc>
              <a:spcBef>
                <a:spcPts val="1000"/>
              </a:spcBef>
              <a:spcAft>
                <a:spcPts val="0"/>
              </a:spcAft>
              <a:buClr>
                <a:srgbClr val="000000"/>
              </a:buClr>
              <a:buSzPts val="2000"/>
              <a:buFont typeface="Arial"/>
              <a:buNone/>
            </a:pPr>
            <a:r>
              <a:rPr b="0" i="0" lang="en-US" sz="2000" u="none" cap="none" strike="noStrike">
                <a:solidFill>
                  <a:srgbClr val="000000"/>
                </a:solidFill>
                <a:latin typeface="Arial"/>
                <a:ea typeface="Arial"/>
                <a:cs typeface="Arial"/>
                <a:sym typeface="Arial"/>
              </a:rPr>
              <a:t>When we talk about client, though, we usually mean both (or either) the human user and the browser application. The browser is the piece of the software that knows how to communicate with the server. The browser's other big job is interpreting the HTML code [sent by the server] and rendering the web page to the user. </a:t>
            </a:r>
            <a:endParaRPr/>
          </a:p>
        </p:txBody>
      </p:sp>
      <p:sp>
        <p:nvSpPr>
          <p:cNvPr id="118" name="Google Shape;118;p20"/>
          <p:cNvSpPr/>
          <p:nvPr/>
        </p:nvSpPr>
        <p:spPr>
          <a:xfrm>
            <a:off x="457200" y="4114479"/>
            <a:ext cx="8458200" cy="350663"/>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1" lang="en-US" sz="1800" u="none" cap="none" strike="noStrike">
                <a:solidFill>
                  <a:srgbClr val="000000"/>
                </a:solidFill>
                <a:latin typeface="Arial"/>
                <a:ea typeface="Arial"/>
                <a:cs typeface="Arial"/>
                <a:sym typeface="Arial"/>
              </a:rPr>
              <a:t>Kathy Sierra, Author of Head First Servlets and JSP</a:t>
            </a:r>
            <a:endParaRPr/>
          </a:p>
        </p:txBody>
      </p:sp>
    </p:spTree>
  </p:cSld>
  <p:clrMapOvr>
    <a:masterClrMapping/>
  </p:clrMapOvr>
  <p:transition spd="slow">
    <p:fade thruBlk="1"/>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1"/>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Web Client Definition</a:t>
            </a:r>
            <a:endParaRPr/>
          </a:p>
        </p:txBody>
      </p:sp>
      <p:pic>
        <p:nvPicPr>
          <p:cNvPr id="124" name="Google Shape;124;p21"/>
          <p:cNvPicPr preferRelativeResize="0"/>
          <p:nvPr/>
        </p:nvPicPr>
        <p:blipFill rotWithShape="1">
          <a:blip r:embed="rId3">
            <a:alphaModFix/>
          </a:blip>
          <a:srcRect b="0" l="0" r="12802" t="43374"/>
          <a:stretch/>
        </p:blipFill>
        <p:spPr>
          <a:xfrm>
            <a:off x="304799" y="914399"/>
            <a:ext cx="8626718" cy="5105402"/>
          </a:xfrm>
          <a:prstGeom prst="rect">
            <a:avLst/>
          </a:prstGeom>
          <a:noFill/>
          <a:ln cap="flat" cmpd="sng" w="9525">
            <a:solidFill>
              <a:srgbClr val="5B9BD5"/>
            </a:solidFill>
            <a:prstDash val="solid"/>
            <a:round/>
            <a:headEnd len="sm" w="sm" type="none"/>
            <a:tailEnd len="sm" w="sm" type="none"/>
          </a:ln>
        </p:spPr>
      </p:pic>
    </p:spTree>
  </p:cSld>
  <p:clrMapOvr>
    <a:masterClrMapping/>
  </p:clrMapOvr>
  <p:transition spd="slow">
    <p:fade thruBlk="1"/>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Alright. Relax.</a:t>
            </a:r>
            <a:endParaRPr/>
          </a:p>
        </p:txBody>
      </p:sp>
      <p:sp>
        <p:nvSpPr>
          <p:cNvPr id="130" name="Google Shape;130;p22"/>
          <p:cNvSpPr/>
          <p:nvPr/>
        </p:nvSpPr>
        <p:spPr>
          <a:xfrm>
            <a:off x="115350" y="5448951"/>
            <a:ext cx="8990550" cy="680862"/>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rgbClr val="000000"/>
              </a:buClr>
              <a:buSzPts val="2200"/>
              <a:buFont typeface="Arial"/>
              <a:buNone/>
            </a:pPr>
            <a:r>
              <a:rPr b="1" i="1" lang="en-US" sz="2200" u="none" cap="none" strike="noStrike">
                <a:solidFill>
                  <a:srgbClr val="000000"/>
                </a:solidFill>
                <a:latin typeface="Arial"/>
                <a:ea typeface="Arial"/>
                <a:cs typeface="Arial"/>
                <a:sym typeface="Arial"/>
              </a:rPr>
              <a:t>You can go back to Facebook now </a:t>
            </a:r>
            <a:endParaRPr/>
          </a:p>
          <a:p>
            <a:pPr indent="0" lvl="0" marL="0" marR="0" rtl="0" algn="ctr">
              <a:lnSpc>
                <a:spcPct val="100000"/>
              </a:lnSpc>
              <a:spcBef>
                <a:spcPts val="0"/>
              </a:spcBef>
              <a:spcAft>
                <a:spcPts val="0"/>
              </a:spcAft>
              <a:buClr>
                <a:srgbClr val="000000"/>
              </a:buClr>
              <a:buSzPts val="1800"/>
              <a:buFont typeface="Arial"/>
              <a:buNone/>
            </a:pPr>
            <a:r>
              <a:rPr b="0" i="1" lang="en-US" sz="1800" u="none" cap="none" strike="noStrike">
                <a:solidFill>
                  <a:srgbClr val="000000"/>
                </a:solidFill>
                <a:latin typeface="Arial"/>
                <a:ea typeface="Arial"/>
                <a:cs typeface="Arial"/>
                <a:sym typeface="Arial"/>
              </a:rPr>
              <a:t>(But…. Not really, the next stuff is still important)</a:t>
            </a:r>
            <a:endParaRPr/>
          </a:p>
        </p:txBody>
      </p:sp>
      <p:pic>
        <p:nvPicPr>
          <p:cNvPr descr="http://upcat.tips/wp-content/uploads/2014/07/frog-on-back-relax.jpg" id="131" name="Google Shape;131;p22"/>
          <p:cNvPicPr preferRelativeResize="0"/>
          <p:nvPr/>
        </p:nvPicPr>
        <p:blipFill rotWithShape="1">
          <a:blip r:embed="rId3">
            <a:alphaModFix/>
          </a:blip>
          <a:srcRect b="0" l="0" r="0" t="0"/>
          <a:stretch/>
        </p:blipFill>
        <p:spPr>
          <a:xfrm>
            <a:off x="1009125" y="1960623"/>
            <a:ext cx="6972301" cy="3381568"/>
          </a:xfrm>
          <a:prstGeom prst="rect">
            <a:avLst/>
          </a:prstGeom>
          <a:noFill/>
          <a:ln>
            <a:noFill/>
          </a:ln>
        </p:spPr>
      </p:pic>
      <p:sp>
        <p:nvSpPr>
          <p:cNvPr id="132" name="Google Shape;132;p22"/>
          <p:cNvSpPr/>
          <p:nvPr/>
        </p:nvSpPr>
        <p:spPr>
          <a:xfrm>
            <a:off x="0" y="838200"/>
            <a:ext cx="8990550" cy="942576"/>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rgbClr val="000000"/>
              </a:buClr>
              <a:buSzPts val="3000"/>
              <a:buFont typeface="Arial"/>
              <a:buNone/>
            </a:pPr>
            <a:r>
              <a:rPr b="1" i="1" lang="en-US" sz="3000" u="none" cap="none" strike="noStrike">
                <a:solidFill>
                  <a:srgbClr val="000000"/>
                </a:solidFill>
                <a:latin typeface="Arial"/>
                <a:ea typeface="Arial"/>
                <a:cs typeface="Arial"/>
                <a:sym typeface="Arial"/>
              </a:rPr>
              <a:t> </a:t>
            </a:r>
            <a:br>
              <a:rPr b="1" i="1" lang="en-US" sz="3000" u="none" cap="none" strike="noStrike">
                <a:solidFill>
                  <a:srgbClr val="000000"/>
                </a:solidFill>
                <a:latin typeface="Arial"/>
                <a:ea typeface="Arial"/>
                <a:cs typeface="Arial"/>
                <a:sym typeface="Arial"/>
              </a:rPr>
            </a:br>
            <a:r>
              <a:rPr b="1" i="1" lang="en-US" sz="3000" u="none" cap="none" strike="noStrike">
                <a:solidFill>
                  <a:srgbClr val="000000"/>
                </a:solidFill>
                <a:latin typeface="Arial"/>
                <a:ea typeface="Arial"/>
                <a:cs typeface="Arial"/>
                <a:sym typeface="Arial"/>
              </a:rPr>
              <a:t>You made it through the ultra important stuff!</a:t>
            </a:r>
            <a:endParaRPr/>
          </a:p>
        </p:txBody>
      </p:sp>
    </p:spTree>
  </p:cSld>
  <p:clrMapOvr>
    <a:masterClrMapping/>
  </p:clrMapOvr>
  <p:transition spd="slow">
    <p:fade thruBlk="1"/>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390606" y="2953542"/>
            <a:ext cx="8229600" cy="87186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1" lang="en-US" sz="4100" u="none" cap="none" strike="noStrike">
                <a:solidFill>
                  <a:schemeClr val="lt1"/>
                </a:solidFill>
                <a:latin typeface="Arial"/>
                <a:ea typeface="Arial"/>
                <a:cs typeface="Arial"/>
                <a:sym typeface="Arial"/>
              </a:rPr>
              <a:t>Node.JS</a:t>
            </a:r>
            <a:endParaRPr/>
          </a:p>
        </p:txBody>
      </p:sp>
    </p:spTree>
  </p:cSld>
  <p:clrMapOvr>
    <a:masterClrMapping/>
  </p:clrMapOvr>
  <p:transition spd="slow">
    <p:fade thruBlk="1"/>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4"/>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Key Question</a:t>
            </a:r>
            <a:endParaRPr/>
          </a:p>
        </p:txBody>
      </p:sp>
      <p:sp>
        <p:nvSpPr>
          <p:cNvPr id="143" name="Google Shape;143;p24"/>
          <p:cNvSpPr/>
          <p:nvPr/>
        </p:nvSpPr>
        <p:spPr>
          <a:xfrm>
            <a:off x="533400" y="2820881"/>
            <a:ext cx="8229600" cy="942812"/>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rgbClr val="000000"/>
              </a:buClr>
              <a:buSzPts val="6000"/>
              <a:buFont typeface="Arial"/>
              <a:buNone/>
            </a:pPr>
            <a:r>
              <a:rPr b="1" i="1" lang="en-US" sz="6000" u="none" cap="none" strike="noStrike">
                <a:solidFill>
                  <a:srgbClr val="000000"/>
                </a:solidFill>
                <a:latin typeface="Arial"/>
                <a:ea typeface="Arial"/>
                <a:cs typeface="Arial"/>
                <a:sym typeface="Arial"/>
              </a:rPr>
              <a:t>So what is NodeJS?</a:t>
            </a:r>
            <a:endParaRPr/>
          </a:p>
        </p:txBody>
      </p:sp>
    </p:spTree>
  </p:cSld>
  <p:clrMapOvr>
    <a:masterClrMapping/>
  </p:clrMapOvr>
  <p:transition spd="slow">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 name="Shape 31"/>
        <p:cNvGrpSpPr/>
        <p:nvPr/>
      </p:nvGrpSpPr>
      <p:grpSpPr>
        <a:xfrm>
          <a:off x="0" y="0"/>
          <a:ext cx="0" cy="0"/>
          <a:chOff x="0" y="0"/>
          <a:chExt cx="0" cy="0"/>
        </a:xfrm>
      </p:grpSpPr>
      <p:sp>
        <p:nvSpPr>
          <p:cNvPr id="32" name="Google Shape;32;p7"/>
          <p:cNvSpPr txBox="1"/>
          <p:nvPr>
            <p:ph type="title"/>
          </p:nvPr>
        </p:nvSpPr>
        <p:spPr>
          <a:xfrm>
            <a:off x="390606" y="2953542"/>
            <a:ext cx="8229600" cy="87186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1" lang="en-US" sz="4100" u="none" cap="none" strike="noStrike">
                <a:solidFill>
                  <a:schemeClr val="lt1"/>
                </a:solidFill>
                <a:latin typeface="Arial"/>
                <a:ea typeface="Arial"/>
                <a:cs typeface="Arial"/>
                <a:sym typeface="Arial"/>
              </a:rPr>
              <a:t>Project Week</a:t>
            </a:r>
            <a:endParaRPr/>
          </a:p>
        </p:txBody>
      </p:sp>
    </p:spTree>
  </p:cSld>
  <p:clrMapOvr>
    <a:masterClrMapping/>
  </p:clrMapOvr>
  <p:transition spd="slow">
    <p:fade thruBlk="1"/>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25"/>
          <p:cNvSpPr/>
          <p:nvPr/>
        </p:nvSpPr>
        <p:spPr>
          <a:xfrm>
            <a:off x="0" y="1066800"/>
            <a:ext cx="9144000" cy="2819400"/>
          </a:xfrm>
          <a:prstGeom prst="rect">
            <a:avLst/>
          </a:prstGeom>
          <a:solidFill>
            <a:srgbClr val="DEEBF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
        <p:nvSpPr>
          <p:cNvPr id="149" name="Google Shape;149;p25"/>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Definition of “NodeJS”</a:t>
            </a:r>
            <a:endParaRPr/>
          </a:p>
        </p:txBody>
      </p:sp>
      <p:sp>
        <p:nvSpPr>
          <p:cNvPr id="150" name="Google Shape;150;p25"/>
          <p:cNvSpPr/>
          <p:nvPr/>
        </p:nvSpPr>
        <p:spPr>
          <a:xfrm>
            <a:off x="457200" y="1143000"/>
            <a:ext cx="8229600" cy="2617293"/>
          </a:xfrm>
          <a:prstGeom prst="rect">
            <a:avLst/>
          </a:prstGeom>
          <a:noFill/>
          <a:ln>
            <a:noFill/>
          </a:ln>
        </p:spPr>
        <p:txBody>
          <a:bodyPr anchorCtr="0" anchor="t" bIns="45700" lIns="45700" spcFirstLastPara="1" rIns="45700" wrap="square" tIns="45700">
            <a:noAutofit/>
          </a:bodyPr>
          <a:lstStyle/>
          <a:p>
            <a:pPr indent="0" lvl="0" marL="0" marR="0" rtl="0" algn="l">
              <a:lnSpc>
                <a:spcPct val="9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Node.js is an open-source, cross-platform JavaScript runtime environment designed to be run outside of browsers. </a:t>
            </a:r>
            <a:endParaRPr b="0" i="0" sz="2800" u="none" cap="none" strike="noStrike">
              <a:solidFill>
                <a:srgbClr val="000000"/>
              </a:solidFill>
              <a:latin typeface="Calibri"/>
              <a:ea typeface="Calibri"/>
              <a:cs typeface="Calibri"/>
              <a:sym typeface="Calibri"/>
            </a:endParaRPr>
          </a:p>
          <a:p>
            <a:pPr indent="0" lvl="0" marL="0" marR="0" rtl="0" algn="l">
              <a:lnSpc>
                <a:spcPct val="90000"/>
              </a:lnSpc>
              <a:spcBef>
                <a:spcPts val="100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It is a general utility that can be used for a variety of purposes including asset compilation, scripting, monitoring, and </a:t>
            </a:r>
            <a:r>
              <a:rPr b="1" i="0" lang="en-US" sz="2400" u="sng" cap="none" strike="noStrike">
                <a:solidFill>
                  <a:srgbClr val="000000"/>
                </a:solidFill>
                <a:latin typeface="Arial"/>
                <a:ea typeface="Arial"/>
                <a:cs typeface="Arial"/>
                <a:sym typeface="Arial"/>
              </a:rPr>
              <a:t>most notably as the basis for web servers</a:t>
            </a:r>
            <a:endParaRPr/>
          </a:p>
        </p:txBody>
      </p:sp>
      <p:pic>
        <p:nvPicPr>
          <p:cNvPr descr="https://s3.amazonaws.com/codementor_content/nodejs_logo_green.jpg" id="151" name="Google Shape;151;p25"/>
          <p:cNvPicPr preferRelativeResize="0"/>
          <p:nvPr/>
        </p:nvPicPr>
        <p:blipFill rotWithShape="1">
          <a:blip r:embed="rId3">
            <a:alphaModFix/>
          </a:blip>
          <a:srcRect b="0" l="0" r="0" t="0"/>
          <a:stretch/>
        </p:blipFill>
        <p:spPr>
          <a:xfrm>
            <a:off x="6096000" y="4800600"/>
            <a:ext cx="2797380" cy="1198678"/>
          </a:xfrm>
          <a:prstGeom prst="rect">
            <a:avLst/>
          </a:prstGeom>
          <a:noFill/>
          <a:ln>
            <a:noFill/>
          </a:ln>
        </p:spPr>
      </p:pic>
      <p:sp>
        <p:nvSpPr>
          <p:cNvPr id="152" name="Google Shape;152;p25"/>
          <p:cNvSpPr/>
          <p:nvPr/>
        </p:nvSpPr>
        <p:spPr>
          <a:xfrm>
            <a:off x="471465" y="4050267"/>
            <a:ext cx="8458201" cy="350663"/>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Arial"/>
              <a:buNone/>
            </a:pPr>
            <a:r>
              <a:rPr i="1" lang="en-US" sz="1800"/>
              <a:t>A very rough </a:t>
            </a:r>
            <a:r>
              <a:rPr b="0" i="1" lang="en-US" sz="1800" u="none" cap="none" strike="noStrike">
                <a:solidFill>
                  <a:srgbClr val="000000"/>
                </a:solidFill>
                <a:latin typeface="Arial"/>
                <a:ea typeface="Arial"/>
                <a:cs typeface="Arial"/>
                <a:sym typeface="Arial"/>
              </a:rPr>
              <a:t>definition of Node. Yay for sounding intelligent!</a:t>
            </a:r>
            <a:endParaRPr/>
          </a:p>
        </p:txBody>
      </p:sp>
    </p:spTree>
  </p:cSld>
  <p:clrMapOvr>
    <a:masterClrMapping/>
  </p:clrMapOvr>
  <p:transition spd="slow">
    <p:fade thruBlk="1"/>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6"/>
          <p:cNvSpPr/>
          <p:nvPr/>
        </p:nvSpPr>
        <p:spPr>
          <a:xfrm>
            <a:off x="-11742" y="689615"/>
            <a:ext cx="9155743" cy="5626583"/>
          </a:xfrm>
          <a:prstGeom prst="rect">
            <a:avLst/>
          </a:prstGeom>
          <a:solidFill>
            <a:srgbClr val="F2F2F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8" name="Google Shape;158;p26"/>
          <p:cNvSpPr/>
          <p:nvPr/>
        </p:nvSpPr>
        <p:spPr>
          <a:xfrm>
            <a:off x="304800" y="914400"/>
            <a:ext cx="8686800" cy="1859469"/>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Assignment</a:t>
            </a:r>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Take a few moments to research 5 companies that actively use NodeJS in production.</a:t>
            </a:r>
            <a:endParaRPr/>
          </a:p>
        </p:txBody>
      </p:sp>
      <p:sp>
        <p:nvSpPr>
          <p:cNvPr id="159" name="Google Shape;159;p26"/>
          <p:cNvSpPr/>
          <p:nvPr/>
        </p:nvSpPr>
        <p:spPr>
          <a:xfrm>
            <a:off x="304800" y="98052"/>
            <a:ext cx="5257800" cy="437069"/>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&gt; YOUR TURN!!</a:t>
            </a:r>
            <a:endParaRPr/>
          </a:p>
        </p:txBody>
      </p:sp>
    </p:spTree>
  </p:cSld>
  <p:clrMapOvr>
    <a:masterClrMapping/>
  </p:clrMapOvr>
  <p:transition spd="slow">
    <p:fade thruBlk="1"/>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7"/>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Why Use NodeJS as a Server?</a:t>
            </a:r>
            <a:endParaRPr/>
          </a:p>
        </p:txBody>
      </p:sp>
      <p:sp>
        <p:nvSpPr>
          <p:cNvPr id="165" name="Google Shape;165;p27"/>
          <p:cNvSpPr/>
          <p:nvPr/>
        </p:nvSpPr>
        <p:spPr>
          <a:xfrm>
            <a:off x="457200" y="839738"/>
            <a:ext cx="8229600" cy="5178600"/>
          </a:xfrm>
          <a:prstGeom prst="rect">
            <a:avLst/>
          </a:prstGeom>
          <a:noFill/>
          <a:ln>
            <a:noFill/>
          </a:ln>
        </p:spPr>
        <p:txBody>
          <a:bodyPr anchorCtr="0" anchor="t" bIns="45700" lIns="45700" spcFirstLastPara="1" rIns="45700" wrap="square" tIns="45700">
            <a:noAutofit/>
          </a:bodyPr>
          <a:lstStyle/>
          <a:p>
            <a:pPr indent="-228600" lvl="0" marL="228600" marR="0" rtl="0" algn="l">
              <a:lnSpc>
                <a:spcPct val="90000"/>
              </a:lnSpc>
              <a:spcBef>
                <a:spcPts val="0"/>
              </a:spcBef>
              <a:spcAft>
                <a:spcPts val="0"/>
              </a:spcAft>
              <a:buClr>
                <a:srgbClr val="000000"/>
              </a:buClr>
              <a:buSzPts val="2400"/>
              <a:buFont typeface="Arial"/>
              <a:buChar char="•"/>
            </a:pPr>
            <a:r>
              <a:rPr b="1" i="0" lang="en-US" sz="2400" u="none" cap="none" strike="noStrike">
                <a:solidFill>
                  <a:srgbClr val="000000"/>
                </a:solidFill>
                <a:latin typeface="Arial"/>
                <a:ea typeface="Arial"/>
                <a:cs typeface="Arial"/>
                <a:sym typeface="Arial"/>
              </a:rPr>
              <a:t>It re-uses Javascript </a:t>
            </a:r>
            <a:r>
              <a:rPr b="0" i="0" lang="en-US" sz="2400" u="none" cap="none" strike="noStrike">
                <a:solidFill>
                  <a:srgbClr val="000000"/>
                </a:solidFill>
                <a:latin typeface="Arial"/>
                <a:ea typeface="Arial"/>
                <a:cs typeface="Arial"/>
                <a:sym typeface="Arial"/>
              </a:rPr>
              <a:t>– meaning a front-end Javascript developer can also build an entire server themselves</a:t>
            </a:r>
            <a:endParaRPr b="0" i="0" sz="2800" u="none" cap="none" strike="noStrike">
              <a:solidFill>
                <a:srgbClr val="000000"/>
              </a:solidFill>
              <a:latin typeface="Calibri"/>
              <a:ea typeface="Calibri"/>
              <a:cs typeface="Calibri"/>
              <a:sym typeface="Calibri"/>
            </a:endParaRPr>
          </a:p>
          <a:p>
            <a:pPr indent="-50800" lvl="0" marL="228600" marR="0" rtl="0" algn="l">
              <a:lnSpc>
                <a:spcPct val="90000"/>
              </a:lnSpc>
              <a:spcBef>
                <a:spcPts val="1000"/>
              </a:spcBef>
              <a:spcAft>
                <a:spcPts val="0"/>
              </a:spcAft>
              <a:buClr>
                <a:srgbClr val="000000"/>
              </a:buClr>
              <a:buSzPts val="2800"/>
              <a:buFont typeface="Arial"/>
              <a:buNone/>
            </a:pPr>
            <a:r>
              <a:t/>
            </a:r>
            <a:endParaRPr b="0" i="0" sz="2800" u="none" cap="none" strike="noStrike">
              <a:solidFill>
                <a:srgbClr val="000000"/>
              </a:solidFill>
              <a:latin typeface="Calibri"/>
              <a:ea typeface="Calibri"/>
              <a:cs typeface="Calibri"/>
              <a:sym typeface="Calibri"/>
            </a:endParaRPr>
          </a:p>
          <a:p>
            <a:pPr indent="-228600" lvl="0" marL="228600" marR="0" rtl="0" algn="l">
              <a:lnSpc>
                <a:spcPct val="90000"/>
              </a:lnSpc>
              <a:spcBef>
                <a:spcPts val="1000"/>
              </a:spcBef>
              <a:spcAft>
                <a:spcPts val="0"/>
              </a:spcAft>
              <a:buClr>
                <a:srgbClr val="000000"/>
              </a:buClr>
              <a:buSzPts val="2400"/>
              <a:buFont typeface="Arial"/>
              <a:buChar char="•"/>
            </a:pPr>
            <a:r>
              <a:rPr b="1" i="0" lang="en-US" sz="2400" u="none" cap="none" strike="noStrike">
                <a:solidFill>
                  <a:srgbClr val="000000"/>
                </a:solidFill>
                <a:latin typeface="Arial"/>
                <a:ea typeface="Arial"/>
                <a:cs typeface="Arial"/>
                <a:sym typeface="Arial"/>
              </a:rPr>
              <a:t>It’s easily extendable. </a:t>
            </a:r>
            <a:r>
              <a:rPr b="0" i="0" lang="en-US" sz="2400" u="none" cap="none" strike="noStrike">
                <a:solidFill>
                  <a:srgbClr val="000000"/>
                </a:solidFill>
                <a:latin typeface="Arial"/>
                <a:ea typeface="Arial"/>
                <a:cs typeface="Arial"/>
                <a:sym typeface="Arial"/>
              </a:rPr>
              <a:t>Numerous plugins exist to expand the capabilities of Node</a:t>
            </a:r>
            <a:endParaRPr b="0" i="0" sz="2800" u="none" cap="none" strike="noStrike">
              <a:solidFill>
                <a:srgbClr val="000000"/>
              </a:solidFill>
              <a:latin typeface="Calibri"/>
              <a:ea typeface="Calibri"/>
              <a:cs typeface="Calibri"/>
              <a:sym typeface="Calibri"/>
            </a:endParaRPr>
          </a:p>
          <a:p>
            <a:pPr indent="-50800" lvl="0" marL="228600" marR="0" rtl="0" algn="l">
              <a:lnSpc>
                <a:spcPct val="90000"/>
              </a:lnSpc>
              <a:spcBef>
                <a:spcPts val="1000"/>
              </a:spcBef>
              <a:spcAft>
                <a:spcPts val="0"/>
              </a:spcAft>
              <a:buClr>
                <a:srgbClr val="000000"/>
              </a:buClr>
              <a:buSzPts val="2800"/>
              <a:buFont typeface="Arial"/>
              <a:buNone/>
            </a:pPr>
            <a:r>
              <a:t/>
            </a:r>
            <a:endParaRPr b="0" i="0" sz="2800" u="none" cap="none" strike="noStrike">
              <a:solidFill>
                <a:srgbClr val="000000"/>
              </a:solidFill>
              <a:latin typeface="Calibri"/>
              <a:ea typeface="Calibri"/>
              <a:cs typeface="Calibri"/>
              <a:sym typeface="Calibri"/>
            </a:endParaRPr>
          </a:p>
          <a:p>
            <a:pPr indent="-228600" lvl="0" marL="228600" marR="0" rtl="0" algn="l">
              <a:lnSpc>
                <a:spcPct val="90000"/>
              </a:lnSpc>
              <a:spcBef>
                <a:spcPts val="1000"/>
              </a:spcBef>
              <a:spcAft>
                <a:spcPts val="0"/>
              </a:spcAft>
              <a:buClr>
                <a:srgbClr val="000000"/>
              </a:buClr>
              <a:buSzPts val="2400"/>
              <a:buFont typeface="Arial"/>
              <a:buChar char="•"/>
            </a:pPr>
            <a:r>
              <a:rPr b="1" i="0" lang="en-US" sz="2400" u="none" cap="none" strike="noStrike">
                <a:solidFill>
                  <a:srgbClr val="000000"/>
                </a:solidFill>
                <a:latin typeface="Arial"/>
                <a:ea typeface="Arial"/>
                <a:cs typeface="Arial"/>
                <a:sym typeface="Arial"/>
              </a:rPr>
              <a:t> Fast-implementation, </a:t>
            </a:r>
            <a:r>
              <a:rPr b="0" i="0" lang="en-US" sz="2400" u="none" cap="none" strike="noStrike">
                <a:solidFill>
                  <a:srgbClr val="000000"/>
                </a:solidFill>
                <a:latin typeface="Arial"/>
                <a:ea typeface="Arial"/>
                <a:cs typeface="Arial"/>
                <a:sym typeface="Arial"/>
              </a:rPr>
              <a:t>which allows for the creation of an entire working server with only a few lines of code.</a:t>
            </a:r>
            <a:endParaRPr b="0" i="0" sz="2800" u="none" cap="none" strike="noStrike">
              <a:solidFill>
                <a:srgbClr val="000000"/>
              </a:solidFill>
              <a:latin typeface="Calibri"/>
              <a:ea typeface="Calibri"/>
              <a:cs typeface="Calibri"/>
              <a:sym typeface="Calibri"/>
            </a:endParaRPr>
          </a:p>
          <a:p>
            <a:pPr indent="-50800" lvl="0" marL="228600" marR="0" rtl="0" algn="l">
              <a:lnSpc>
                <a:spcPct val="90000"/>
              </a:lnSpc>
              <a:spcBef>
                <a:spcPts val="1000"/>
              </a:spcBef>
              <a:spcAft>
                <a:spcPts val="0"/>
              </a:spcAft>
              <a:buClr>
                <a:srgbClr val="000000"/>
              </a:buClr>
              <a:buSzPts val="2800"/>
              <a:buFont typeface="Arial"/>
              <a:buNone/>
            </a:pPr>
            <a:r>
              <a:t/>
            </a:r>
            <a:endParaRPr b="0" i="0" sz="2800" u="none" cap="none" strike="noStrike">
              <a:solidFill>
                <a:srgbClr val="000000"/>
              </a:solidFill>
              <a:latin typeface="Calibri"/>
              <a:ea typeface="Calibri"/>
              <a:cs typeface="Calibri"/>
              <a:sym typeface="Calibri"/>
            </a:endParaRPr>
          </a:p>
          <a:p>
            <a:pPr indent="-228600" lvl="0" marL="228600" marR="0" rtl="0" algn="l">
              <a:lnSpc>
                <a:spcPct val="90000"/>
              </a:lnSpc>
              <a:spcBef>
                <a:spcPts val="1000"/>
              </a:spcBef>
              <a:spcAft>
                <a:spcPts val="0"/>
              </a:spcAft>
              <a:buClr>
                <a:srgbClr val="000000"/>
              </a:buClr>
              <a:buSzPts val="2400"/>
              <a:buFont typeface="Arial"/>
              <a:buChar char="•"/>
            </a:pPr>
            <a:r>
              <a:rPr b="1" i="0" lang="en-US" sz="2400" u="none" cap="none" strike="noStrike">
                <a:solidFill>
                  <a:srgbClr val="000000"/>
                </a:solidFill>
                <a:latin typeface="Arial"/>
                <a:ea typeface="Arial"/>
                <a:cs typeface="Arial"/>
                <a:sym typeface="Arial"/>
              </a:rPr>
              <a:t>Single-Threaded Asynchronous Model </a:t>
            </a:r>
            <a:r>
              <a:rPr b="0" i="0" lang="en-US" sz="2400" u="none" cap="none" strike="noStrike">
                <a:solidFill>
                  <a:srgbClr val="000000"/>
                </a:solidFill>
                <a:latin typeface="Arial"/>
                <a:ea typeface="Arial"/>
                <a:cs typeface="Arial"/>
                <a:sym typeface="Arial"/>
              </a:rPr>
              <a:t>– meaning it can handle multiple requests simultaneously and not get bottlenecked. </a:t>
            </a:r>
            <a:endParaRPr/>
          </a:p>
        </p:txBody>
      </p:sp>
    </p:spTree>
  </p:cSld>
  <p:clrMapOvr>
    <a:masterClrMapping/>
  </p:clrMapOvr>
  <p:transition spd="slow">
    <p:fade thruBlk="1"/>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8"/>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Synchrononous Threading</a:t>
            </a:r>
            <a:endParaRPr/>
          </a:p>
        </p:txBody>
      </p:sp>
      <p:pic>
        <p:nvPicPr>
          <p:cNvPr id="171" name="Google Shape;171;p28"/>
          <p:cNvPicPr preferRelativeResize="0"/>
          <p:nvPr/>
        </p:nvPicPr>
        <p:blipFill rotWithShape="1">
          <a:blip r:embed="rId3">
            <a:alphaModFix/>
          </a:blip>
          <a:srcRect b="0" l="0" r="0" t="0"/>
          <a:stretch/>
        </p:blipFill>
        <p:spPr>
          <a:xfrm>
            <a:off x="115349" y="758726"/>
            <a:ext cx="9055225" cy="4572001"/>
          </a:xfrm>
          <a:prstGeom prst="rect">
            <a:avLst/>
          </a:prstGeom>
          <a:noFill/>
          <a:ln>
            <a:noFill/>
          </a:ln>
        </p:spPr>
      </p:pic>
      <p:sp>
        <p:nvSpPr>
          <p:cNvPr id="172" name="Google Shape;172;p28"/>
          <p:cNvSpPr/>
          <p:nvPr/>
        </p:nvSpPr>
        <p:spPr>
          <a:xfrm>
            <a:off x="115350" y="5401269"/>
            <a:ext cx="8990550" cy="884063"/>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1" lang="en-US" sz="1800" u="none" cap="none" strike="noStrike">
                <a:solidFill>
                  <a:srgbClr val="000000"/>
                </a:solidFill>
                <a:latin typeface="Arial"/>
                <a:ea typeface="Arial"/>
                <a:cs typeface="Arial"/>
                <a:sym typeface="Arial"/>
              </a:rPr>
              <a:t>In traditional synchronous threading, </a:t>
            </a:r>
            <a:r>
              <a:rPr b="1" i="1" lang="en-US" sz="1800" u="sng" cap="none" strike="noStrike">
                <a:solidFill>
                  <a:srgbClr val="000000"/>
                </a:solidFill>
                <a:latin typeface="Arial"/>
                <a:ea typeface="Arial"/>
                <a:cs typeface="Arial"/>
                <a:sym typeface="Arial"/>
              </a:rPr>
              <a:t>each request requires its own thread</a:t>
            </a:r>
            <a:r>
              <a:rPr b="1" i="1" lang="en-US" sz="1800" u="none" cap="none" strike="noStrike">
                <a:solidFill>
                  <a:srgbClr val="000000"/>
                </a:solidFill>
                <a:latin typeface="Arial"/>
                <a:ea typeface="Arial"/>
                <a:cs typeface="Arial"/>
                <a:sym typeface="Arial"/>
              </a:rPr>
              <a:t>. No other request can pass through that thread until complete. Since there is a limited pool of threads, </a:t>
            </a:r>
            <a:r>
              <a:rPr b="1" i="1" lang="en-US" sz="1800" u="sng" cap="none" strike="noStrike">
                <a:solidFill>
                  <a:srgbClr val="000000"/>
                </a:solidFill>
                <a:latin typeface="Arial"/>
                <a:ea typeface="Arial"/>
                <a:cs typeface="Arial"/>
                <a:sym typeface="Arial"/>
              </a:rPr>
              <a:t>this can create bottlenecks. </a:t>
            </a:r>
            <a:endParaRPr/>
          </a:p>
        </p:txBody>
      </p:sp>
    </p:spTree>
  </p:cSld>
  <p:clrMapOvr>
    <a:masterClrMapping/>
  </p:clrMapOvr>
  <p:transition spd="slow">
    <p:fade thruBlk="1"/>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9"/>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100" u="none" cap="none" strike="noStrike">
                <a:solidFill>
                  <a:schemeClr val="dk1"/>
                </a:solidFill>
                <a:latin typeface="Arial"/>
                <a:ea typeface="Arial"/>
                <a:cs typeface="Arial"/>
                <a:sym typeface="Arial"/>
              </a:rPr>
              <a:t>Asynchronous Threading (Node Way)</a:t>
            </a:r>
            <a:endParaRPr/>
          </a:p>
        </p:txBody>
      </p:sp>
      <p:pic>
        <p:nvPicPr>
          <p:cNvPr id="178" name="Google Shape;178;p29"/>
          <p:cNvPicPr preferRelativeResize="0"/>
          <p:nvPr/>
        </p:nvPicPr>
        <p:blipFill rotWithShape="1">
          <a:blip r:embed="rId3">
            <a:alphaModFix/>
          </a:blip>
          <a:srcRect b="0" l="0" r="0" t="0"/>
          <a:stretch/>
        </p:blipFill>
        <p:spPr>
          <a:xfrm>
            <a:off x="293509" y="679253"/>
            <a:ext cx="8697095" cy="4419601"/>
          </a:xfrm>
          <a:prstGeom prst="rect">
            <a:avLst/>
          </a:prstGeom>
          <a:noFill/>
          <a:ln>
            <a:noFill/>
          </a:ln>
        </p:spPr>
      </p:pic>
      <p:sp>
        <p:nvSpPr>
          <p:cNvPr id="179" name="Google Shape;179;p29"/>
          <p:cNvSpPr/>
          <p:nvPr/>
        </p:nvSpPr>
        <p:spPr>
          <a:xfrm>
            <a:off x="115350" y="5098853"/>
            <a:ext cx="8990550" cy="1150763"/>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1" lang="en-US" sz="1800" u="none" cap="none" strike="noStrike">
                <a:solidFill>
                  <a:srgbClr val="000000"/>
                </a:solidFill>
                <a:latin typeface="Arial"/>
                <a:ea typeface="Arial"/>
                <a:cs typeface="Arial"/>
                <a:sym typeface="Arial"/>
              </a:rPr>
              <a:t>In Node-based asynchronous threading, a single thread is used throughout. Each thread is “put to the side” using callbacks and responded to when ready. Because of this, there is </a:t>
            </a:r>
            <a:r>
              <a:rPr b="1" i="1" lang="en-US" sz="1800" u="sng" cap="none" strike="noStrike">
                <a:solidFill>
                  <a:srgbClr val="000000"/>
                </a:solidFill>
                <a:latin typeface="Arial"/>
                <a:ea typeface="Arial"/>
                <a:cs typeface="Arial"/>
                <a:sym typeface="Arial"/>
              </a:rPr>
              <a:t>no limit on the number of requests </a:t>
            </a:r>
            <a:r>
              <a:rPr b="1" i="1" lang="en-US" sz="1800" u="none" cap="none" strike="noStrike">
                <a:solidFill>
                  <a:srgbClr val="000000"/>
                </a:solidFill>
                <a:latin typeface="Arial"/>
                <a:ea typeface="Arial"/>
                <a:cs typeface="Arial"/>
                <a:sym typeface="Arial"/>
              </a:rPr>
              <a:t>that can be responded to and there is </a:t>
            </a:r>
            <a:r>
              <a:rPr b="1" i="1" lang="en-US" sz="1800" u="sng" cap="none" strike="noStrike">
                <a:solidFill>
                  <a:srgbClr val="000000"/>
                </a:solidFill>
                <a:latin typeface="Arial"/>
                <a:ea typeface="Arial"/>
                <a:cs typeface="Arial"/>
                <a:sym typeface="Arial"/>
              </a:rPr>
              <a:t>no bottleneck</a:t>
            </a:r>
            <a:r>
              <a:rPr b="1" i="1" lang="en-US" sz="1800" u="none" cap="none" strike="noStrike">
                <a:solidFill>
                  <a:srgbClr val="000000"/>
                </a:solidFill>
                <a:latin typeface="Arial"/>
                <a:ea typeface="Arial"/>
                <a:cs typeface="Arial"/>
                <a:sym typeface="Arial"/>
              </a:rPr>
              <a:t>. </a:t>
            </a:r>
            <a:endParaRPr/>
          </a:p>
        </p:txBody>
      </p:sp>
    </p:spTree>
  </p:cSld>
  <p:clrMapOvr>
    <a:masterClrMapping/>
  </p:clrMapOvr>
  <p:transition spd="slow">
    <p:fade thruBlk="1"/>
  </p:transition>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30"/>
          <p:cNvSpPr txBox="1"/>
          <p:nvPr>
            <p:ph type="title"/>
          </p:nvPr>
        </p:nvSpPr>
        <p:spPr>
          <a:xfrm>
            <a:off x="390606" y="2953542"/>
            <a:ext cx="8229600" cy="87186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1" lang="en-US" sz="4100" u="none" cap="none" strike="noStrike">
                <a:solidFill>
                  <a:schemeClr val="lt1"/>
                </a:solidFill>
                <a:latin typeface="Arial"/>
                <a:ea typeface="Arial"/>
                <a:cs typeface="Arial"/>
                <a:sym typeface="Arial"/>
              </a:rPr>
              <a:t>Coding Time!</a:t>
            </a:r>
            <a:endParaRPr/>
          </a:p>
        </p:txBody>
      </p:sp>
    </p:spTree>
  </p:cSld>
  <p:clrMapOvr>
    <a:masterClrMapping/>
  </p:clrMapOvr>
  <p:transition spd="slow">
    <p:fade thruBlk="1"/>
  </p:transition>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31"/>
          <p:cNvSpPr txBox="1"/>
          <p:nvPr>
            <p:ph type="title"/>
          </p:nvPr>
        </p:nvSpPr>
        <p:spPr>
          <a:xfrm>
            <a:off x="390606" y="2953542"/>
            <a:ext cx="8229600" cy="87186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1" lang="en-US" sz="4100" u="none" cap="none" strike="noStrike">
                <a:solidFill>
                  <a:schemeClr val="lt1"/>
                </a:solidFill>
                <a:latin typeface="Arial"/>
                <a:ea typeface="Arial"/>
                <a:cs typeface="Arial"/>
                <a:sym typeface="Arial"/>
              </a:rPr>
              <a:t>Homework!</a:t>
            </a:r>
            <a:endParaRPr/>
          </a:p>
        </p:txBody>
      </p:sp>
    </p:spTree>
  </p:cSld>
  <p:clrMapOvr>
    <a:masterClrMapping/>
  </p:clrMapOvr>
  <p:transition spd="slow">
    <p:fade thruBlk="1"/>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 name="Shape 36"/>
        <p:cNvGrpSpPr/>
        <p:nvPr/>
      </p:nvGrpSpPr>
      <p:grpSpPr>
        <a:xfrm>
          <a:off x="0" y="0"/>
          <a:ext cx="0" cy="0"/>
          <a:chOff x="0" y="0"/>
          <a:chExt cx="0" cy="0"/>
        </a:xfrm>
      </p:grpSpPr>
      <p:sp>
        <p:nvSpPr>
          <p:cNvPr id="37" name="Google Shape;37;p8"/>
          <p:cNvSpPr/>
          <p:nvPr/>
        </p:nvSpPr>
        <p:spPr>
          <a:xfrm>
            <a:off x="304799" y="98052"/>
            <a:ext cx="4076703" cy="437069"/>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Instructor’s Feedback</a:t>
            </a:r>
            <a:endParaRPr/>
          </a:p>
        </p:txBody>
      </p:sp>
      <p:pic>
        <p:nvPicPr>
          <p:cNvPr descr="http://static1.gamespot.com/uploads/original/255/2550934/2810668-4705265834-mind-.gif" id="38" name="Google Shape;38;p8"/>
          <p:cNvPicPr preferRelativeResize="0"/>
          <p:nvPr/>
        </p:nvPicPr>
        <p:blipFill rotWithShape="1">
          <a:blip r:embed="rId3">
            <a:alphaModFix/>
          </a:blip>
          <a:srcRect b="0" l="0" r="0" t="0"/>
          <a:stretch/>
        </p:blipFill>
        <p:spPr>
          <a:xfrm>
            <a:off x="897342" y="783752"/>
            <a:ext cx="7425513" cy="4943273"/>
          </a:xfrm>
          <a:prstGeom prst="rect">
            <a:avLst/>
          </a:prstGeom>
          <a:noFill/>
          <a:ln>
            <a:noFill/>
          </a:ln>
        </p:spPr>
      </p:pic>
    </p:spTree>
  </p:cSld>
  <p:clrMapOvr>
    <a:masterClrMapping/>
  </p:clrMapOvr>
  <p:transition spd="slow">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 name="Shape 42"/>
        <p:cNvGrpSpPr/>
        <p:nvPr/>
      </p:nvGrpSpPr>
      <p:grpSpPr>
        <a:xfrm>
          <a:off x="0" y="0"/>
          <a:ext cx="0" cy="0"/>
          <a:chOff x="0" y="0"/>
          <a:chExt cx="0" cy="0"/>
        </a:xfrm>
      </p:grpSpPr>
      <p:sp>
        <p:nvSpPr>
          <p:cNvPr id="43" name="Google Shape;43;p9"/>
          <p:cNvSpPr/>
          <p:nvPr/>
        </p:nvSpPr>
        <p:spPr>
          <a:xfrm>
            <a:off x="304799" y="98052"/>
            <a:ext cx="4076703" cy="437069"/>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Next Steps…</a:t>
            </a:r>
            <a:endParaRPr/>
          </a:p>
        </p:txBody>
      </p:sp>
      <p:sp>
        <p:nvSpPr>
          <p:cNvPr id="44" name="Google Shape;44;p9"/>
          <p:cNvSpPr/>
          <p:nvPr/>
        </p:nvSpPr>
        <p:spPr>
          <a:xfrm>
            <a:off x="304799" y="762000"/>
            <a:ext cx="8740800" cy="4531500"/>
          </a:xfrm>
          <a:prstGeom prst="rect">
            <a:avLst/>
          </a:prstGeom>
          <a:noFill/>
          <a:ln>
            <a:noFill/>
          </a:ln>
        </p:spPr>
        <p:txBody>
          <a:bodyPr anchorCtr="0" anchor="t" bIns="91400" lIns="91400" spcFirstLastPara="1" rIns="91400" wrap="square" tIns="91400">
            <a:noAutofit/>
          </a:bodyPr>
          <a:lstStyle/>
          <a:p>
            <a:pPr indent="0" lvl="0" marL="0" marR="0" rtl="0" algn="l">
              <a:lnSpc>
                <a:spcPct val="100000"/>
              </a:lnSpc>
              <a:spcBef>
                <a:spcPts val="0"/>
              </a:spcBef>
              <a:spcAft>
                <a:spcPts val="0"/>
              </a:spcAft>
              <a:buClr>
                <a:srgbClr val="000000"/>
              </a:buClr>
              <a:buSzPts val="2200"/>
              <a:buFont typeface="Arial"/>
              <a:buNone/>
            </a:pPr>
            <a:r>
              <a:rPr b="1" i="0" lang="en-US" sz="2200" u="none" cap="none" strike="noStrike">
                <a:solidFill>
                  <a:srgbClr val="000000"/>
                </a:solidFill>
                <a:latin typeface="Arial"/>
                <a:ea typeface="Arial"/>
                <a:cs typeface="Arial"/>
                <a:sym typeface="Arial"/>
              </a:rPr>
              <a:t>Close out your projects well!</a:t>
            </a:r>
            <a:endParaRPr b="0" i="0" sz="2400" u="none" cap="none" strike="noStrike">
              <a:solidFill>
                <a:srgbClr val="000000"/>
              </a:solidFill>
              <a:latin typeface="Calibri"/>
              <a:ea typeface="Calibri"/>
              <a:cs typeface="Calibri"/>
              <a:sym typeface="Calibri"/>
            </a:endParaRPr>
          </a:p>
          <a:p>
            <a:pPr indent="-257175" lvl="0" marL="257175" marR="0" rtl="0" algn="l">
              <a:lnSpc>
                <a:spcPct val="100000"/>
              </a:lnSpc>
              <a:spcBef>
                <a:spcPts val="500"/>
              </a:spcBef>
              <a:spcAft>
                <a:spcPts val="0"/>
              </a:spcAft>
              <a:buClr>
                <a:srgbClr val="000000"/>
              </a:buClr>
              <a:buSzPts val="2200"/>
              <a:buFont typeface="Arial"/>
              <a:buChar char="•"/>
            </a:pPr>
            <a:r>
              <a:rPr b="0" i="0" lang="en-US" sz="2200" u="none" cap="none" strike="noStrike">
                <a:solidFill>
                  <a:srgbClr val="000000"/>
                </a:solidFill>
                <a:latin typeface="Arial"/>
                <a:ea typeface="Arial"/>
                <a:cs typeface="Arial"/>
                <a:sym typeface="Arial"/>
              </a:rPr>
              <a:t>Create README’s for your code on GitHub</a:t>
            </a:r>
            <a:endParaRPr b="0" i="0" sz="2400" u="none" cap="none" strike="noStrike">
              <a:solidFill>
                <a:srgbClr val="000000"/>
              </a:solidFill>
              <a:latin typeface="Calibri"/>
              <a:ea typeface="Calibri"/>
              <a:cs typeface="Calibri"/>
              <a:sym typeface="Calibri"/>
            </a:endParaRPr>
          </a:p>
          <a:p>
            <a:pPr indent="-104775" lvl="0" marL="257175" marR="0" rtl="0" algn="l">
              <a:lnSpc>
                <a:spcPct val="100000"/>
              </a:lnSpc>
              <a:spcBef>
                <a:spcPts val="50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a:p>
            <a:pPr indent="-257175" lvl="0" marL="257175" marR="0" rtl="0" algn="l">
              <a:lnSpc>
                <a:spcPct val="100000"/>
              </a:lnSpc>
              <a:spcBef>
                <a:spcPts val="500"/>
              </a:spcBef>
              <a:spcAft>
                <a:spcPts val="0"/>
              </a:spcAft>
              <a:buClr>
                <a:srgbClr val="000000"/>
              </a:buClr>
              <a:buSzPts val="2200"/>
              <a:buFont typeface="Arial"/>
              <a:buChar char="•"/>
            </a:pPr>
            <a:r>
              <a:rPr b="0" i="0" lang="en-US" sz="2200" u="none" cap="none" strike="noStrike">
                <a:solidFill>
                  <a:srgbClr val="000000"/>
                </a:solidFill>
                <a:latin typeface="Arial"/>
                <a:ea typeface="Arial"/>
                <a:cs typeface="Arial"/>
                <a:sym typeface="Arial"/>
              </a:rPr>
              <a:t>Use a custom domain URL</a:t>
            </a:r>
            <a:endParaRPr b="0" i="0" sz="2400" u="none" cap="none" strike="noStrike">
              <a:solidFill>
                <a:srgbClr val="000000"/>
              </a:solidFill>
              <a:latin typeface="Calibri"/>
              <a:ea typeface="Calibri"/>
              <a:cs typeface="Calibri"/>
              <a:sym typeface="Calibri"/>
            </a:endParaRPr>
          </a:p>
          <a:p>
            <a:pPr indent="0" lvl="0" marL="0" marR="0" rtl="0" algn="l">
              <a:lnSpc>
                <a:spcPct val="100000"/>
              </a:lnSpc>
              <a:spcBef>
                <a:spcPts val="50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a:p>
            <a:pPr indent="-257175" lvl="0" marL="257175" marR="0" rtl="0" algn="l">
              <a:lnSpc>
                <a:spcPct val="100000"/>
              </a:lnSpc>
              <a:spcBef>
                <a:spcPts val="500"/>
              </a:spcBef>
              <a:spcAft>
                <a:spcPts val="0"/>
              </a:spcAft>
              <a:buClr>
                <a:srgbClr val="000000"/>
              </a:buClr>
              <a:buSzPts val="2200"/>
              <a:buFont typeface="Arial"/>
              <a:buChar char="•"/>
            </a:pPr>
            <a:r>
              <a:rPr b="0" i="0" lang="en-US" sz="2200" u="none" cap="none" strike="noStrike">
                <a:solidFill>
                  <a:srgbClr val="000000"/>
                </a:solidFill>
                <a:latin typeface="Arial"/>
                <a:ea typeface="Arial"/>
                <a:cs typeface="Arial"/>
                <a:sym typeface="Arial"/>
              </a:rPr>
              <a:t>Consider writing a blog article / video that </a:t>
            </a:r>
            <a:r>
              <a:rPr lang="en-US" sz="2200"/>
              <a:t>shows how you built the project</a:t>
            </a:r>
            <a:endParaRPr b="0" i="0" sz="2400" u="none" cap="none" strike="noStrike">
              <a:solidFill>
                <a:srgbClr val="000000"/>
              </a:solidFill>
              <a:latin typeface="Calibri"/>
              <a:ea typeface="Calibri"/>
              <a:cs typeface="Calibri"/>
              <a:sym typeface="Calibri"/>
            </a:endParaRPr>
          </a:p>
          <a:p>
            <a:pPr indent="-104775" lvl="0" marL="257175" marR="0" rtl="0" algn="l">
              <a:lnSpc>
                <a:spcPct val="100000"/>
              </a:lnSpc>
              <a:spcBef>
                <a:spcPts val="50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a:p>
            <a:pPr indent="-257175" lvl="0" marL="257175" marR="0" rtl="0" algn="l">
              <a:lnSpc>
                <a:spcPct val="100000"/>
              </a:lnSpc>
              <a:spcBef>
                <a:spcPts val="500"/>
              </a:spcBef>
              <a:spcAft>
                <a:spcPts val="0"/>
              </a:spcAft>
              <a:buClr>
                <a:srgbClr val="000000"/>
              </a:buClr>
              <a:buSzPts val="2200"/>
              <a:buFont typeface="Arial"/>
              <a:buChar char="•"/>
            </a:pPr>
            <a:r>
              <a:rPr b="0" i="0" lang="en-US" sz="2200" u="none" cap="none" strike="noStrike">
                <a:solidFill>
                  <a:srgbClr val="000000"/>
                </a:solidFill>
                <a:latin typeface="Arial"/>
                <a:ea typeface="Arial"/>
                <a:cs typeface="Arial"/>
                <a:sym typeface="Arial"/>
              </a:rPr>
              <a:t>Fork / Star other people’s code</a:t>
            </a:r>
            <a:endParaRPr b="0" i="0" sz="2400" u="none" cap="none" strike="noStrike">
              <a:solidFill>
                <a:srgbClr val="000000"/>
              </a:solidFill>
              <a:latin typeface="Calibri"/>
              <a:ea typeface="Calibri"/>
              <a:cs typeface="Calibri"/>
              <a:sym typeface="Calibri"/>
            </a:endParaRPr>
          </a:p>
        </p:txBody>
      </p:sp>
      <p:sp>
        <p:nvSpPr>
          <p:cNvPr id="45" name="Google Shape;45;p9"/>
          <p:cNvSpPr/>
          <p:nvPr/>
        </p:nvSpPr>
        <p:spPr>
          <a:xfrm>
            <a:off x="533400" y="5053663"/>
            <a:ext cx="8229600" cy="970500"/>
          </a:xfrm>
          <a:prstGeom prst="rect">
            <a:avLst/>
          </a:prstGeom>
          <a:noFill/>
          <a:ln>
            <a:noFill/>
          </a:ln>
        </p:spPr>
        <p:txBody>
          <a:bodyPr anchorCtr="0" anchor="ctr" bIns="45700" lIns="45700" spcFirstLastPara="1" rIns="45700" wrap="square" tIns="45700">
            <a:noAutofit/>
          </a:bodyPr>
          <a:lstStyle/>
          <a:p>
            <a:pPr indent="0" lvl="0" marL="0" marR="0" rtl="0" algn="ctr">
              <a:lnSpc>
                <a:spcPct val="90000"/>
              </a:lnSpc>
              <a:spcBef>
                <a:spcPts val="0"/>
              </a:spcBef>
              <a:spcAft>
                <a:spcPts val="0"/>
              </a:spcAft>
              <a:buClr>
                <a:srgbClr val="000000"/>
              </a:buClr>
              <a:buSzPts val="3600"/>
              <a:buFont typeface="Arial"/>
              <a:buNone/>
            </a:pPr>
            <a:r>
              <a:rPr b="1" i="1" lang="en-US" sz="3600"/>
              <a:t>Seriously.</a:t>
            </a:r>
            <a:br>
              <a:rPr b="1" i="1" lang="en-US" sz="3600" u="none" cap="none" strike="noStrike">
                <a:solidFill>
                  <a:srgbClr val="000000"/>
                </a:solidFill>
                <a:latin typeface="Arial"/>
                <a:ea typeface="Arial"/>
                <a:cs typeface="Arial"/>
                <a:sym typeface="Arial"/>
              </a:rPr>
            </a:br>
            <a:r>
              <a:rPr b="1" i="1" lang="en-US" sz="2400" u="none" cap="none" strike="noStrike">
                <a:solidFill>
                  <a:srgbClr val="000000"/>
                </a:solidFill>
                <a:latin typeface="Arial"/>
                <a:ea typeface="Arial"/>
                <a:cs typeface="Arial"/>
                <a:sym typeface="Arial"/>
              </a:rPr>
              <a:t>Put the GitHub code on your LinkedIn profiles.</a:t>
            </a:r>
            <a:endParaRPr/>
          </a:p>
        </p:txBody>
      </p:sp>
    </p:spTree>
  </p:cSld>
  <p:clrMapOvr>
    <a:masterClrMapping/>
  </p:clrMapOvr>
  <p:transition spd="slow">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 name="Shape 49"/>
        <p:cNvGrpSpPr/>
        <p:nvPr/>
      </p:nvGrpSpPr>
      <p:grpSpPr>
        <a:xfrm>
          <a:off x="0" y="0"/>
          <a:ext cx="0" cy="0"/>
          <a:chOff x="0" y="0"/>
          <a:chExt cx="0" cy="0"/>
        </a:xfrm>
      </p:grpSpPr>
      <p:sp>
        <p:nvSpPr>
          <p:cNvPr id="50" name="Google Shape;50;p10"/>
          <p:cNvSpPr txBox="1"/>
          <p:nvPr>
            <p:ph type="title"/>
          </p:nvPr>
        </p:nvSpPr>
        <p:spPr>
          <a:xfrm>
            <a:off x="390606" y="2953542"/>
            <a:ext cx="8229600" cy="87186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1" lang="en-US" sz="4100" u="none" cap="none" strike="noStrike">
                <a:solidFill>
                  <a:schemeClr val="lt1"/>
                </a:solidFill>
                <a:latin typeface="Arial"/>
                <a:ea typeface="Arial"/>
                <a:cs typeface="Arial"/>
                <a:sym typeface="Arial"/>
              </a:rPr>
              <a:t>The Mystery of “Backend”</a:t>
            </a:r>
            <a:endParaRPr/>
          </a:p>
        </p:txBody>
      </p:sp>
    </p:spTree>
  </p:cSld>
  <p:clrMapOvr>
    <a:masterClrMapping/>
  </p:clrMapOvr>
  <p:transition spd="slow">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 name="Shape 54"/>
        <p:cNvGrpSpPr/>
        <p:nvPr/>
      </p:nvGrpSpPr>
      <p:grpSpPr>
        <a:xfrm>
          <a:off x="0" y="0"/>
          <a:ext cx="0" cy="0"/>
          <a:chOff x="0" y="0"/>
          <a:chExt cx="0" cy="0"/>
        </a:xfrm>
      </p:grpSpPr>
      <p:sp>
        <p:nvSpPr>
          <p:cNvPr id="55" name="Google Shape;55;p11"/>
          <p:cNvSpPr txBox="1"/>
          <p:nvPr>
            <p:ph type="title"/>
          </p:nvPr>
        </p:nvSpPr>
        <p:spPr>
          <a:xfrm>
            <a:off x="133164" y="0"/>
            <a:ext cx="2020073" cy="653856"/>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FOCUS!</a:t>
            </a:r>
            <a:endParaRPr/>
          </a:p>
        </p:txBody>
      </p:sp>
      <p:sp>
        <p:nvSpPr>
          <p:cNvPr id="56" name="Google Shape;56;p11"/>
          <p:cNvSpPr/>
          <p:nvPr/>
        </p:nvSpPr>
        <p:spPr>
          <a:xfrm>
            <a:off x="1423301" y="5486400"/>
            <a:ext cx="6449813" cy="621752"/>
          </a:xfrm>
          <a:prstGeom prst="rect">
            <a:avLst/>
          </a:prstGeom>
          <a:noFill/>
          <a:ln>
            <a:noFill/>
          </a:ln>
        </p:spPr>
        <p:txBody>
          <a:bodyPr anchorCtr="0" anchor="t" bIns="45700" lIns="45700" spcFirstLastPara="1" rIns="45700" wrap="square" tIns="45700">
            <a:noAutofit/>
          </a:bodyPr>
          <a:lstStyle/>
          <a:p>
            <a:pPr indent="0" lvl="0" marL="0" marR="0" rtl="0" algn="ctr">
              <a:lnSpc>
                <a:spcPct val="100000"/>
              </a:lnSpc>
              <a:spcBef>
                <a:spcPts val="0"/>
              </a:spcBef>
              <a:spcAft>
                <a:spcPts val="0"/>
              </a:spcAft>
              <a:buClr>
                <a:srgbClr val="000000"/>
              </a:buClr>
              <a:buSzPts val="3800"/>
              <a:buFont typeface="Arial"/>
              <a:buNone/>
            </a:pPr>
            <a:r>
              <a:rPr b="1" i="1" lang="en-US" sz="3800" u="none" cap="none" strike="noStrike">
                <a:solidFill>
                  <a:srgbClr val="000000"/>
                </a:solidFill>
                <a:latin typeface="Arial"/>
                <a:ea typeface="Arial"/>
                <a:cs typeface="Arial"/>
                <a:sym typeface="Arial"/>
              </a:rPr>
              <a:t>This next stuff is important!</a:t>
            </a:r>
            <a:endParaRPr/>
          </a:p>
        </p:txBody>
      </p:sp>
      <p:pic>
        <p:nvPicPr>
          <p:cNvPr id="57" name="Google Shape;57;p11"/>
          <p:cNvPicPr preferRelativeResize="0"/>
          <p:nvPr/>
        </p:nvPicPr>
        <p:blipFill rotWithShape="1">
          <a:blip r:embed="rId3">
            <a:alphaModFix/>
          </a:blip>
          <a:srcRect b="0" l="0" r="0" t="0"/>
          <a:stretch/>
        </p:blipFill>
        <p:spPr>
          <a:xfrm>
            <a:off x="1143200" y="923278"/>
            <a:ext cx="6848963" cy="4563122"/>
          </a:xfrm>
          <a:prstGeom prst="rect">
            <a:avLst/>
          </a:prstGeom>
          <a:noFill/>
          <a:ln>
            <a:noFill/>
          </a:ln>
        </p:spPr>
      </p:pic>
    </p:spTree>
  </p:cSld>
  <p:clrMapOvr>
    <a:masterClrMapping/>
  </p:clrMapOvr>
  <p:transition spd="slow">
    <p:fade thruBlk="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2"/>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Full-Stack Development?</a:t>
            </a:r>
            <a:endParaRPr/>
          </a:p>
        </p:txBody>
      </p:sp>
      <p:pic>
        <p:nvPicPr>
          <p:cNvPr id="63" name="Google Shape;63;p12"/>
          <p:cNvPicPr preferRelativeResize="0"/>
          <p:nvPr/>
        </p:nvPicPr>
        <p:blipFill rotWithShape="1">
          <a:blip r:embed="rId3">
            <a:alphaModFix/>
          </a:blip>
          <a:srcRect b="0" l="0" r="0" t="0"/>
          <a:stretch/>
        </p:blipFill>
        <p:spPr>
          <a:xfrm>
            <a:off x="1660401" y="790112"/>
            <a:ext cx="5497220" cy="5497220"/>
          </a:xfrm>
          <a:prstGeom prst="rect">
            <a:avLst/>
          </a:prstGeom>
          <a:noFill/>
          <a:ln>
            <a:noFill/>
          </a:ln>
        </p:spPr>
      </p:pic>
    </p:spTree>
  </p:cSld>
  <p:clrMapOvr>
    <a:masterClrMapping/>
  </p:clrMapOvr>
  <p:transition spd="slow">
    <p:fade thruBlk="1"/>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3"/>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Full-Stack Development</a:t>
            </a:r>
            <a:endParaRPr/>
          </a:p>
        </p:txBody>
      </p:sp>
      <p:pic>
        <p:nvPicPr>
          <p:cNvPr descr="C:\Users\ahaque89\Downloads\MEAN Deployment Strategy - Page 1 (2).png" id="69" name="Google Shape;69;p13"/>
          <p:cNvPicPr preferRelativeResize="0"/>
          <p:nvPr/>
        </p:nvPicPr>
        <p:blipFill rotWithShape="1">
          <a:blip r:embed="rId3">
            <a:alphaModFix/>
          </a:blip>
          <a:srcRect b="5247" l="2424" r="3149" t="13635"/>
          <a:stretch/>
        </p:blipFill>
        <p:spPr>
          <a:xfrm>
            <a:off x="97641" y="696422"/>
            <a:ext cx="8948716" cy="4212062"/>
          </a:xfrm>
          <a:prstGeom prst="rect">
            <a:avLst/>
          </a:prstGeom>
          <a:noFill/>
          <a:ln>
            <a:noFill/>
          </a:ln>
        </p:spPr>
      </p:pic>
      <p:sp>
        <p:nvSpPr>
          <p:cNvPr id="70" name="Google Shape;70;p13"/>
          <p:cNvSpPr/>
          <p:nvPr/>
        </p:nvSpPr>
        <p:spPr>
          <a:xfrm>
            <a:off x="-2" y="4908484"/>
            <a:ext cx="9155743" cy="1492316"/>
          </a:xfrm>
          <a:prstGeom prst="rect">
            <a:avLst/>
          </a:prstGeom>
          <a:solidFill>
            <a:srgbClr val="2E75B6"/>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 name="Google Shape;71;p13"/>
          <p:cNvSpPr/>
          <p:nvPr/>
        </p:nvSpPr>
        <p:spPr>
          <a:xfrm>
            <a:off x="173841" y="5092005"/>
            <a:ext cx="8796317" cy="959431"/>
          </a:xfrm>
          <a:prstGeom prst="rect">
            <a:avLst/>
          </a:prstGeom>
          <a:noFill/>
          <a:ln>
            <a:noFill/>
          </a:ln>
        </p:spPr>
        <p:txBody>
          <a:bodyPr anchorCtr="0" anchor="t" bIns="45700" lIns="45700" spcFirstLastPara="1" rIns="45700" wrap="square" tIns="45700">
            <a:noAutofit/>
          </a:bodyPr>
          <a:lstStyle/>
          <a:p>
            <a:pPr indent="-342900" lvl="0" marL="342900" marR="0" rtl="0" algn="l">
              <a:lnSpc>
                <a:spcPct val="100000"/>
              </a:lnSpc>
              <a:spcBef>
                <a:spcPts val="0"/>
              </a:spcBef>
              <a:spcAft>
                <a:spcPts val="0"/>
              </a:spcAft>
              <a:buClr>
                <a:srgbClr val="FFFFFF"/>
              </a:buClr>
              <a:buSzPts val="2000"/>
              <a:buFont typeface="Arial"/>
              <a:buChar char="•"/>
            </a:pPr>
            <a:r>
              <a:rPr b="0" i="0" lang="en-US" sz="2000" u="none" cap="none" strike="noStrike">
                <a:solidFill>
                  <a:srgbClr val="FFFFFF"/>
                </a:solidFill>
                <a:latin typeface="Arial"/>
                <a:ea typeface="Arial"/>
                <a:cs typeface="Arial"/>
                <a:sym typeface="Arial"/>
              </a:rPr>
              <a:t>In modern </a:t>
            </a:r>
            <a:r>
              <a:rPr b="1" i="0" lang="en-US" sz="2000" u="none" cap="none" strike="noStrike">
                <a:solidFill>
                  <a:srgbClr val="FFFFFF"/>
                </a:solidFill>
                <a:latin typeface="Arial"/>
                <a:ea typeface="Arial"/>
                <a:cs typeface="Arial"/>
                <a:sym typeface="Arial"/>
              </a:rPr>
              <a:t>web applications </a:t>
            </a:r>
            <a:r>
              <a:rPr b="0" i="0" lang="en-US" sz="2000" u="none" cap="none" strike="noStrike">
                <a:solidFill>
                  <a:srgbClr val="FFFFFF"/>
                </a:solidFill>
                <a:latin typeface="Arial"/>
                <a:ea typeface="Arial"/>
                <a:cs typeface="Arial"/>
                <a:sym typeface="Arial"/>
              </a:rPr>
              <a:t>there is a constant back-and-forth communication between the visuals displayed on the user’s browser (</a:t>
            </a:r>
            <a:r>
              <a:rPr b="1" i="0" lang="en-US" sz="2000" u="none" cap="none" strike="noStrike">
                <a:solidFill>
                  <a:srgbClr val="FFFFFF"/>
                </a:solidFill>
                <a:latin typeface="Arial"/>
                <a:ea typeface="Arial"/>
                <a:cs typeface="Arial"/>
                <a:sym typeface="Arial"/>
              </a:rPr>
              <a:t>frontend) </a:t>
            </a:r>
            <a:r>
              <a:rPr b="0" i="0" lang="en-US" sz="2000" u="none" cap="none" strike="noStrike">
                <a:solidFill>
                  <a:srgbClr val="FFFFFF"/>
                </a:solidFill>
                <a:latin typeface="Arial"/>
                <a:ea typeface="Arial"/>
                <a:cs typeface="Arial"/>
                <a:sym typeface="Arial"/>
              </a:rPr>
              <a:t>and the data and logic stored on the server (</a:t>
            </a:r>
            <a:r>
              <a:rPr b="1" i="0" lang="en-US" sz="2000" u="none" cap="none" strike="noStrike">
                <a:solidFill>
                  <a:srgbClr val="FFFFFF"/>
                </a:solidFill>
                <a:latin typeface="Arial"/>
                <a:ea typeface="Arial"/>
                <a:cs typeface="Arial"/>
                <a:sym typeface="Arial"/>
              </a:rPr>
              <a:t>backend).</a:t>
            </a:r>
            <a:endParaRPr/>
          </a:p>
        </p:txBody>
      </p:sp>
      <p:sp>
        <p:nvSpPr>
          <p:cNvPr id="72" name="Google Shape;72;p13"/>
          <p:cNvSpPr/>
          <p:nvPr/>
        </p:nvSpPr>
        <p:spPr>
          <a:xfrm>
            <a:off x="2363755" y="1475536"/>
            <a:ext cx="957943" cy="246219"/>
          </a:xfrm>
          <a:prstGeom prst="rect">
            <a:avLst/>
          </a:prstGeom>
          <a:solidFill>
            <a:srgbClr val="FFFFFF"/>
          </a:solidFill>
          <a:ln cap="flat" cmpd="sng" w="25400">
            <a:solidFill>
              <a:schemeClr val="lt1"/>
            </a:solidFill>
            <a:prstDash val="solid"/>
            <a:round/>
            <a:headEnd len="sm" w="sm" type="none"/>
            <a:tailEnd len="sm" w="sm" type="none"/>
          </a:ln>
          <a:effectLst>
            <a:outerShdw blurRad="38100" rotWithShape="0" dir="5400000" dist="23000">
              <a:srgbClr val="000000">
                <a:alpha val="34901"/>
              </a:srgbClr>
            </a:outerShdw>
          </a:effectLst>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000"/>
              <a:buFont typeface="Calibri"/>
              <a:buNone/>
            </a:pPr>
            <a:r>
              <a:rPr b="0" i="0" lang="en-US" sz="1000" u="none" cap="none" strike="noStrike">
                <a:solidFill>
                  <a:srgbClr val="000000"/>
                </a:solidFill>
                <a:latin typeface="Calibri"/>
                <a:ea typeface="Calibri"/>
                <a:cs typeface="Calibri"/>
                <a:sym typeface="Calibri"/>
              </a:rPr>
              <a:t>        React.js </a:t>
            </a:r>
            <a:endParaRPr/>
          </a:p>
        </p:txBody>
      </p:sp>
    </p:spTree>
  </p:cSld>
  <p:clrMapOvr>
    <a:masterClrMapping/>
  </p:clrMapOvr>
  <p:transition spd="slow">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4"/>
          <p:cNvSpPr txBox="1"/>
          <p:nvPr>
            <p:ph type="title"/>
          </p:nvPr>
        </p:nvSpPr>
        <p:spPr>
          <a:xfrm>
            <a:off x="304800" y="0"/>
            <a:ext cx="5470526" cy="6538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None/>
            </a:pPr>
            <a:r>
              <a:rPr b="1" i="0" lang="en-US" sz="2400" u="none" cap="none" strike="noStrike">
                <a:solidFill>
                  <a:schemeClr val="dk1"/>
                </a:solidFill>
                <a:latin typeface="Arial"/>
                <a:ea typeface="Arial"/>
                <a:cs typeface="Arial"/>
                <a:sym typeface="Arial"/>
              </a:rPr>
              <a:t>The “Magic” of YouTube</a:t>
            </a:r>
            <a:endParaRPr/>
          </a:p>
        </p:txBody>
      </p:sp>
      <p:pic>
        <p:nvPicPr>
          <p:cNvPr id="78" name="Google Shape;78;p14"/>
          <p:cNvPicPr preferRelativeResize="0"/>
          <p:nvPr/>
        </p:nvPicPr>
        <p:blipFill rotWithShape="1">
          <a:blip r:embed="rId3">
            <a:alphaModFix/>
          </a:blip>
          <a:srcRect b="0" l="0" r="0" t="0"/>
          <a:stretch/>
        </p:blipFill>
        <p:spPr>
          <a:xfrm>
            <a:off x="1143000" y="802186"/>
            <a:ext cx="7206085" cy="5573668"/>
          </a:xfrm>
          <a:prstGeom prst="rect">
            <a:avLst/>
          </a:prstGeom>
          <a:noFill/>
          <a:ln>
            <a:noFill/>
          </a:ln>
        </p:spPr>
      </p:pic>
    </p:spTree>
  </p:cSld>
  <p:clrMapOvr>
    <a:masterClrMapping/>
  </p:clrMapOvr>
  <p:transition spd="slow">
    <p:fade thruBlk="1"/>
  </p:transition>
</p:sld>
</file>

<file path=ppt/theme/theme1.xml><?xml version="1.0" encoding="utf-8"?>
<a:theme xmlns:a="http://schemas.openxmlformats.org/drawingml/2006/main" xmlns:r="http://schemas.openxmlformats.org/officeDocument/2006/relationships" name="1_Unbranded">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CF - Theme">
  <a:themeElements>
    <a:clrScheme name="UCF -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